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7" r:id="rId5"/>
    <p:sldId id="350" r:id="rId6"/>
    <p:sldId id="260" r:id="rId7"/>
    <p:sldId id="261" r:id="rId8"/>
    <p:sldId id="262" r:id="rId9"/>
    <p:sldId id="265" r:id="rId10"/>
    <p:sldId id="263" r:id="rId11"/>
    <p:sldId id="348" r:id="rId12"/>
    <p:sldId id="266" r:id="rId13"/>
    <p:sldId id="349" r:id="rId1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D696A-9C1F-4D54-A3A8-0E7481198E22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CD187-8BA4-41AE-9737-57575DCA048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9288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C522E-8F82-4F9A-A99C-C04084089420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08310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Hitta brytpunkten </a:t>
            </a:r>
            <a:r>
              <a:rPr lang="sv-SE" dirty="0" err="1"/>
              <a:t>staffling</a:t>
            </a:r>
            <a:r>
              <a:rPr lang="sv-SE" dirty="0"/>
              <a:t> x pris / pris i lägre </a:t>
            </a:r>
            <a:r>
              <a:rPr lang="sv-SE" dirty="0" err="1"/>
              <a:t>staffling</a:t>
            </a:r>
            <a:endParaRPr lang="sv-SE" dirty="0"/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17C8C-AABA-4E0F-9378-DF008DE926F1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59297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17C8C-AABA-4E0F-9378-DF008DE926F1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61654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117C8C-AABA-4E0F-9378-DF008DE926F1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41169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955CC44-402A-8F99-499A-B5083FDFE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3BB68B-5722-65AE-1435-5916B02821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3D3FC6D-6F51-1D40-1A3D-FFE6360CC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F100087-96DB-B3EB-0DC7-FB509DFE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846971B5-F099-C4CC-0FE7-05129FB3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9814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5563BDF-7580-710B-146F-45A77BB40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781C6457-7CBC-5B8D-D224-B3D61F844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01B8C83-7F88-2866-3FE6-D045A55E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7CEA9A2-70B0-1DF0-B7B3-D8337E6A9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9B9840F-A25B-7DE6-212C-FAB35B7D1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48058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FC6E0FD6-E1F0-FD31-7BD3-2CCF95D28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CF1BA816-173F-9BCF-613F-19B139F84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8E0B393-3D0B-B45A-B555-1FB8AAE6F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6771310-75E0-712D-9B81-0F2C2A85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BC04D6B-A709-DE90-6D77-D55B3587A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8179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5A7D16D-4671-3496-13E2-4A690C2E5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D45E911-B4D8-F618-EAAD-09869CDCE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225AAEBA-D60E-35B1-D9DC-21B5F9C6B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A1DD54B-53C9-C54D-7F8F-816FA00C1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E0B7EFA-D607-627A-C99B-49FE7B1B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3574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EAE227E-22ED-C6CA-CD2A-EFCC709C1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B5B76435-6815-F443-7551-DA8420836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6511A5D-8396-80D1-4245-65643DC53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70115E1-FA26-6697-CCD5-378E10870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9B75C80-816C-8075-E2DC-FD05D65B2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15188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025A0AE-514F-5F2D-093B-668EA0BAC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B444AEA-56AD-080D-5763-E4F074A4B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EAE52E11-311F-2FE1-784B-18724065A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EA81A3D7-9C60-8396-9925-0F780A08C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70A80BC5-D2B7-5398-87FA-4ECA641C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35DD0591-B99C-D159-5D6B-CA7C35032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7591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D63B805-DCB9-32D5-53EE-F946F32FA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5C42A493-E59C-DE19-6719-EBDBCC74A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CB75940-309F-AEF1-E103-41C2D4935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C32E518F-B3BE-1FAE-E50F-C80143C9C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DEC8CCEC-B7C0-1405-5DAE-5914F61C8D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B48E8108-B912-FBF6-03E7-30C20F95A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6D7362D4-1131-25E8-7CA9-78A61398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0D2006C5-A681-BB43-1AB4-BE76D2E42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0397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B2FF5F-D84C-B011-4042-68F6E3A3C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FD3C5540-275B-EF21-8ADA-41C4556D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D449B269-4D63-36F1-2EE0-D3B8435A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603606F-400D-C60E-8266-A54412D2C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0889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61F155E7-EE47-AB4A-8C24-13C7D1C7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49F96CEF-CF35-581F-EC07-FE54B442C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B42085A1-C4FF-3107-881F-747C337DB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9936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AD17DED-14AF-669A-852B-E63B013EA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4B1B3AE-EF36-DAA5-77C4-C7099B7FC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57FD9B76-8B9E-BBD8-0E05-F0C2BFBD1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B4F4D7D5-86B9-7D03-5547-0E874D51C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6027A33D-B963-6879-77EF-0308E8730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EAA7A6D8-DD68-C1C0-6D01-105947E40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2524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3B91C37-7400-B6BD-9507-2B3658872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756436BF-24CE-12FB-AA0E-286B4ABEF7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EDD2CEE0-7867-6188-1F45-C884E32D1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D3BE25D-5963-344A-630C-4A9F04B8F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6AB2CED4-6AE2-3850-BCE4-EB55287EB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614D4689-67D9-EA0D-AB18-C524FAFEB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91397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C538B3CB-9C04-50D8-65EE-638F1B6F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439DE46F-6CEE-A2F8-00F0-774602A84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9859841-5815-CC73-F034-4068CD985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36603-2231-4A7D-B86B-E2C1BCE4A2BE}" type="datetimeFigureOut">
              <a:rPr lang="sv-SE" smtClean="0"/>
              <a:t>2023-11-28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6EE7ACD-D20B-05F8-9991-3DF2AAF3F5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30DF0FC3-F9D0-54EE-A321-DC9C7D20B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46119-EC7B-4A14-B33C-24E2009941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1311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CDBFFE59-5672-4E7E-811C-CBC9CF85A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3B93DB0B-82DF-4B6B-84C4-F3831670B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613"/>
            <a:ext cx="10515600" cy="4351338"/>
          </a:xfrm>
        </p:spPr>
        <p:txBody>
          <a:bodyPr>
            <a:normAutofit/>
          </a:bodyPr>
          <a:lstStyle/>
          <a:p>
            <a:r>
              <a:rPr lang="sv-SE" dirty="0"/>
              <a:t>Ex kostnad för 13,6 m </a:t>
            </a:r>
            <a:r>
              <a:rPr lang="sv-SE" dirty="0" err="1"/>
              <a:t>trl</a:t>
            </a:r>
            <a:r>
              <a:rPr lang="sv-SE" dirty="0"/>
              <a:t> 8759:-</a:t>
            </a:r>
          </a:p>
          <a:p>
            <a:r>
              <a:rPr lang="sv-SE" dirty="0"/>
              <a:t>Sträcka Grimsås – NL Breda</a:t>
            </a:r>
          </a:p>
          <a:p>
            <a:pPr lvl="1"/>
            <a:r>
              <a:rPr lang="sv-SE" dirty="0"/>
              <a:t>+ Tomkörning 10 mil 980:- + 15% = 1127:-</a:t>
            </a:r>
          </a:p>
          <a:p>
            <a:pPr lvl="1"/>
            <a:r>
              <a:rPr lang="sv-SE" dirty="0"/>
              <a:t>+ Vinst 1000:- </a:t>
            </a:r>
          </a:p>
          <a:p>
            <a:pPr lvl="1"/>
            <a:r>
              <a:rPr lang="sv-SE" dirty="0"/>
              <a:t>1000:- + 1127:-  	≈ </a:t>
            </a:r>
            <a:r>
              <a:rPr lang="sv-SE" b="1" dirty="0"/>
              <a:t>2200:-</a:t>
            </a:r>
          </a:p>
          <a:p>
            <a:pPr lvl="1"/>
            <a:r>
              <a:rPr lang="sv-SE" b="1" dirty="0"/>
              <a:t>Pris till kund 10 959:-</a:t>
            </a:r>
          </a:p>
          <a:p>
            <a:r>
              <a:rPr lang="sv-SE" dirty="0"/>
              <a:t>Att ”bryta ner” pris från 13,6m </a:t>
            </a:r>
            <a:r>
              <a:rPr lang="sv-SE" dirty="0" err="1"/>
              <a:t>trl</a:t>
            </a:r>
            <a:r>
              <a:rPr lang="sv-SE" dirty="0"/>
              <a:t> till </a:t>
            </a:r>
            <a:r>
              <a:rPr lang="sv-SE" dirty="0" err="1"/>
              <a:t>staffling</a:t>
            </a:r>
            <a:r>
              <a:rPr lang="sv-SE" dirty="0"/>
              <a:t> per 100kg</a:t>
            </a:r>
          </a:p>
          <a:p>
            <a:pPr lvl="1"/>
            <a:r>
              <a:rPr lang="sv-SE" dirty="0"/>
              <a:t>Brytpunkter</a:t>
            </a:r>
          </a:p>
          <a:p>
            <a:pPr lvl="1"/>
            <a:endParaRPr lang="sv-SE" dirty="0"/>
          </a:p>
          <a:p>
            <a:endParaRPr lang="sv-SE" dirty="0"/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F3737566-1456-49C6-8A78-919A7DFBEC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13737" y="5386387"/>
          <a:ext cx="8540686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4972089" imgH="197012" progId="Excel.Sheet.12">
                  <p:embed/>
                </p:oleObj>
              </mc:Choice>
              <mc:Fallback>
                <p:oleObj name="Worksheet" r:id="rId3" imgW="4972089" imgH="197012" progId="Excel.Sheet.12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F3737566-1456-49C6-8A78-919A7DFBEC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3737" y="5386387"/>
                        <a:ext cx="8540686" cy="33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ruta 7">
            <a:extLst>
              <a:ext uri="{FF2B5EF4-FFF2-40B4-BE49-F238E27FC236}">
                <a16:creationId xmlns:a16="http://schemas.microsoft.com/office/drawing/2014/main" id="{4479197E-C1E2-454D-AA30-1802AECE5F90}"/>
              </a:ext>
            </a:extLst>
          </p:cNvPr>
          <p:cNvSpPr txBox="1"/>
          <p:nvPr/>
        </p:nvSpPr>
        <p:spPr>
          <a:xfrm>
            <a:off x="8267013" y="6103715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220</a:t>
            </a:r>
            <a:r>
              <a:rPr lang="sv-SE" dirty="0"/>
              <a:t>00</a:t>
            </a:r>
          </a:p>
        </p:txBody>
      </p:sp>
      <p:sp>
        <p:nvSpPr>
          <p:cNvPr id="9" name="textruta 8">
            <a:extLst>
              <a:ext uri="{FF2B5EF4-FFF2-40B4-BE49-F238E27FC236}">
                <a16:creationId xmlns:a16="http://schemas.microsoft.com/office/drawing/2014/main" id="{F6D8F455-396B-45E6-9E7E-6582CDA66A4E}"/>
              </a:ext>
            </a:extLst>
          </p:cNvPr>
          <p:cNvSpPr txBox="1"/>
          <p:nvPr/>
        </p:nvSpPr>
        <p:spPr>
          <a:xfrm>
            <a:off x="2990162" y="6123543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60</a:t>
            </a:r>
            <a:r>
              <a:rPr lang="sv-SE" dirty="0"/>
              <a:t>00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91933846-F9C1-4E5C-8E81-D508077EA4CB}"/>
              </a:ext>
            </a:extLst>
          </p:cNvPr>
          <p:cNvSpPr txBox="1"/>
          <p:nvPr/>
        </p:nvSpPr>
        <p:spPr>
          <a:xfrm>
            <a:off x="6204850" y="6123543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165</a:t>
            </a:r>
            <a:r>
              <a:rPr lang="sv-SE" dirty="0"/>
              <a:t>00</a:t>
            </a:r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408BE8DD-ED98-4FEE-82EC-D8C01DE47551}"/>
              </a:ext>
            </a:extLst>
          </p:cNvPr>
          <p:cNvSpPr txBox="1"/>
          <p:nvPr/>
        </p:nvSpPr>
        <p:spPr>
          <a:xfrm>
            <a:off x="5180912" y="6103715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135</a:t>
            </a:r>
            <a:r>
              <a:rPr lang="sv-SE" dirty="0"/>
              <a:t>00</a:t>
            </a: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36D619A2-8C42-4AD1-88D8-7BC46D0E8BBB}"/>
              </a:ext>
            </a:extLst>
          </p:cNvPr>
          <p:cNvSpPr txBox="1"/>
          <p:nvPr/>
        </p:nvSpPr>
        <p:spPr>
          <a:xfrm>
            <a:off x="4014100" y="6123543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80</a:t>
            </a:r>
            <a:r>
              <a:rPr lang="sv-SE" dirty="0"/>
              <a:t>00</a:t>
            </a:r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4A7188F6-97A6-4795-B49C-CC6A9EFC7BE4}"/>
              </a:ext>
            </a:extLst>
          </p:cNvPr>
          <p:cNvSpPr txBox="1"/>
          <p:nvPr/>
        </p:nvSpPr>
        <p:spPr>
          <a:xfrm>
            <a:off x="1951937" y="6123543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40</a:t>
            </a:r>
            <a:r>
              <a:rPr lang="sv-SE" dirty="0"/>
              <a:t>00</a:t>
            </a:r>
          </a:p>
        </p:txBody>
      </p:sp>
      <p:sp>
        <p:nvSpPr>
          <p:cNvPr id="16" name="textruta 15">
            <a:extLst>
              <a:ext uri="{FF2B5EF4-FFF2-40B4-BE49-F238E27FC236}">
                <a16:creationId xmlns:a16="http://schemas.microsoft.com/office/drawing/2014/main" id="{DE9FE1D9-6858-4E04-8778-F0C0599627CD}"/>
              </a:ext>
            </a:extLst>
          </p:cNvPr>
          <p:cNvSpPr txBox="1"/>
          <p:nvPr/>
        </p:nvSpPr>
        <p:spPr>
          <a:xfrm>
            <a:off x="7209738" y="6103715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190</a:t>
            </a:r>
            <a:r>
              <a:rPr lang="sv-SE" dirty="0"/>
              <a:t>00</a:t>
            </a:r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62DE72D8-D024-469E-AC3D-D15CD8B01A74}"/>
              </a:ext>
            </a:extLst>
          </p:cNvPr>
          <p:cNvSpPr txBox="1"/>
          <p:nvPr/>
        </p:nvSpPr>
        <p:spPr>
          <a:xfrm>
            <a:off x="32649" y="6061014"/>
            <a:ext cx="1533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/>
              <a:t>Brytpunkter</a:t>
            </a:r>
          </a:p>
        </p:txBody>
      </p:sp>
      <p:graphicFrame>
        <p:nvGraphicFramePr>
          <p:cNvPr id="3" name="Tabell 2">
            <a:extLst>
              <a:ext uri="{FF2B5EF4-FFF2-40B4-BE49-F238E27FC236}">
                <a16:creationId xmlns:a16="http://schemas.microsoft.com/office/drawing/2014/main" id="{2D9A3736-D851-4441-A1AC-2D4F339FE326}"/>
              </a:ext>
            </a:extLst>
          </p:cNvPr>
          <p:cNvGraphicFramePr>
            <a:graphicFrameLocks noGrp="1"/>
          </p:cNvGraphicFramePr>
          <p:nvPr/>
        </p:nvGraphicFramePr>
        <p:xfrm>
          <a:off x="1116911" y="5698966"/>
          <a:ext cx="8537513" cy="370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066965">
                  <a:extLst>
                    <a:ext uri="{9D8B030D-6E8A-4147-A177-3AD203B41FA5}">
                      <a16:colId xmlns:a16="http://schemas.microsoft.com/office/drawing/2014/main" val="2536744868"/>
                    </a:ext>
                  </a:extLst>
                </a:gridCol>
                <a:gridCol w="1067413">
                  <a:extLst>
                    <a:ext uri="{9D8B030D-6E8A-4147-A177-3AD203B41FA5}">
                      <a16:colId xmlns:a16="http://schemas.microsoft.com/office/drawing/2014/main" val="3292321440"/>
                    </a:ext>
                  </a:extLst>
                </a:gridCol>
                <a:gridCol w="1067189">
                  <a:extLst>
                    <a:ext uri="{9D8B030D-6E8A-4147-A177-3AD203B41FA5}">
                      <a16:colId xmlns:a16="http://schemas.microsoft.com/office/drawing/2014/main" val="1847132150"/>
                    </a:ext>
                  </a:extLst>
                </a:gridCol>
                <a:gridCol w="1252689">
                  <a:extLst>
                    <a:ext uri="{9D8B030D-6E8A-4147-A177-3AD203B41FA5}">
                      <a16:colId xmlns:a16="http://schemas.microsoft.com/office/drawing/2014/main" val="3092192094"/>
                    </a:ext>
                  </a:extLst>
                </a:gridCol>
                <a:gridCol w="1041853">
                  <a:extLst>
                    <a:ext uri="{9D8B030D-6E8A-4147-A177-3AD203B41FA5}">
                      <a16:colId xmlns:a16="http://schemas.microsoft.com/office/drawing/2014/main" val="938574630"/>
                    </a:ext>
                  </a:extLst>
                </a:gridCol>
                <a:gridCol w="1140142">
                  <a:extLst>
                    <a:ext uri="{9D8B030D-6E8A-4147-A177-3AD203B41FA5}">
                      <a16:colId xmlns:a16="http://schemas.microsoft.com/office/drawing/2014/main" val="3701948211"/>
                    </a:ext>
                  </a:extLst>
                </a:gridCol>
                <a:gridCol w="1051682">
                  <a:extLst>
                    <a:ext uri="{9D8B030D-6E8A-4147-A177-3AD203B41FA5}">
                      <a16:colId xmlns:a16="http://schemas.microsoft.com/office/drawing/2014/main" val="2271176597"/>
                    </a:ext>
                  </a:extLst>
                </a:gridCol>
                <a:gridCol w="849580">
                  <a:extLst>
                    <a:ext uri="{9D8B030D-6E8A-4147-A177-3AD203B41FA5}">
                      <a16:colId xmlns:a16="http://schemas.microsoft.com/office/drawing/2014/main" val="6252082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v-SE" sz="1200" b="0" dirty="0"/>
                        <a:t>Pris per 100kg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543856"/>
                  </a:ext>
                </a:extLst>
              </a:tr>
            </a:tbl>
          </a:graphicData>
        </a:graphic>
      </p:graphicFrame>
      <p:cxnSp>
        <p:nvCxnSpPr>
          <p:cNvPr id="15" name="Rak pilkoppling 14">
            <a:extLst>
              <a:ext uri="{FF2B5EF4-FFF2-40B4-BE49-F238E27FC236}">
                <a16:creationId xmlns:a16="http://schemas.microsoft.com/office/drawing/2014/main" id="{7A003EFD-F9DF-435F-A6FC-06E22BA9297B}"/>
              </a:ext>
            </a:extLst>
          </p:cNvPr>
          <p:cNvCxnSpPr>
            <a:cxnSpLocks/>
          </p:cNvCxnSpPr>
          <p:nvPr/>
        </p:nvCxnSpPr>
        <p:spPr>
          <a:xfrm flipH="1">
            <a:off x="5323492" y="4523482"/>
            <a:ext cx="1400470" cy="828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k pilkoppling 20">
            <a:extLst>
              <a:ext uri="{FF2B5EF4-FFF2-40B4-BE49-F238E27FC236}">
                <a16:creationId xmlns:a16="http://schemas.microsoft.com/office/drawing/2014/main" id="{62712FFA-C9B9-42E7-9A59-50FFC6B984FC}"/>
              </a:ext>
            </a:extLst>
          </p:cNvPr>
          <p:cNvCxnSpPr>
            <a:cxnSpLocks/>
          </p:cNvCxnSpPr>
          <p:nvPr/>
        </p:nvCxnSpPr>
        <p:spPr>
          <a:xfrm flipH="1">
            <a:off x="6096000" y="4488016"/>
            <a:ext cx="764187" cy="891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ak pilkoppling 22">
            <a:extLst>
              <a:ext uri="{FF2B5EF4-FFF2-40B4-BE49-F238E27FC236}">
                <a16:creationId xmlns:a16="http://schemas.microsoft.com/office/drawing/2014/main" id="{B0E70734-8D56-4534-A4F2-4D182FE2231A}"/>
              </a:ext>
            </a:extLst>
          </p:cNvPr>
          <p:cNvCxnSpPr>
            <a:cxnSpLocks/>
          </p:cNvCxnSpPr>
          <p:nvPr/>
        </p:nvCxnSpPr>
        <p:spPr>
          <a:xfrm flipH="1">
            <a:off x="6978586" y="4541593"/>
            <a:ext cx="231152" cy="850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k pilkoppling 27">
            <a:extLst>
              <a:ext uri="{FF2B5EF4-FFF2-40B4-BE49-F238E27FC236}">
                <a16:creationId xmlns:a16="http://schemas.microsoft.com/office/drawing/2014/main" id="{442F5B58-9955-449A-AE8C-D0346A0D9E14}"/>
              </a:ext>
            </a:extLst>
          </p:cNvPr>
          <p:cNvCxnSpPr>
            <a:cxnSpLocks/>
          </p:cNvCxnSpPr>
          <p:nvPr/>
        </p:nvCxnSpPr>
        <p:spPr>
          <a:xfrm>
            <a:off x="7426925" y="4586464"/>
            <a:ext cx="622170" cy="744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685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4" grpId="0"/>
      <p:bldP spid="16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BB4FC9B-9479-4A68-BBF8-9F7A8103C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00648A8-391B-4499-9F76-A9EE1A7FB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9969"/>
            <a:ext cx="10515600" cy="4351338"/>
          </a:xfrm>
        </p:spPr>
        <p:txBody>
          <a:bodyPr/>
          <a:lstStyle/>
          <a:p>
            <a:r>
              <a:rPr lang="sv-SE" dirty="0"/>
              <a:t>Resultat</a:t>
            </a:r>
          </a:p>
          <a:p>
            <a:pPr lvl="1"/>
            <a:r>
              <a:rPr lang="sv-SE" dirty="0"/>
              <a:t>Kostnad i NL/BE</a:t>
            </a:r>
          </a:p>
          <a:p>
            <a:pPr lvl="2"/>
            <a:r>
              <a:rPr lang="sv-SE" dirty="0"/>
              <a:t>40 mil x 9 EUR + DMT 8% = 3869SEK</a:t>
            </a:r>
          </a:p>
          <a:p>
            <a:pPr lvl="1"/>
            <a:r>
              <a:rPr lang="sv-SE" dirty="0"/>
              <a:t>Inkomst</a:t>
            </a:r>
          </a:p>
          <a:p>
            <a:pPr lvl="2"/>
            <a:r>
              <a:rPr lang="sv-SE" dirty="0"/>
              <a:t>90 x 50 = 4500:- per sändning x 5 = 22 500:- 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E4A3559B-8390-4E40-BFE1-8734DC681FD5}"/>
              </a:ext>
            </a:extLst>
          </p:cNvPr>
          <p:cNvSpPr/>
          <p:nvPr/>
        </p:nvSpPr>
        <p:spPr>
          <a:xfrm>
            <a:off x="838200" y="3909934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sz="2000" dirty="0"/>
              <a:t>Resultat</a:t>
            </a:r>
          </a:p>
          <a:p>
            <a:r>
              <a:rPr lang="sv-SE" sz="2000" dirty="0"/>
              <a:t>Inkomst 22 500:- </a:t>
            </a:r>
          </a:p>
          <a:p>
            <a:r>
              <a:rPr lang="sv-SE" sz="2000" dirty="0"/>
              <a:t>Kostnad 17 778:-</a:t>
            </a:r>
          </a:p>
          <a:p>
            <a:r>
              <a:rPr lang="sv-SE" sz="2000" dirty="0"/>
              <a:t>Vinst 4722:-</a:t>
            </a:r>
          </a:p>
          <a:p>
            <a:r>
              <a:rPr lang="sv-SE" sz="2000" dirty="0"/>
              <a:t>944:- per uppdrag</a:t>
            </a:r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6284FB68-9576-4FC9-A875-2C468DAA0FD8}"/>
              </a:ext>
            </a:extLst>
          </p:cNvPr>
          <p:cNvSpPr txBox="1"/>
          <p:nvPr/>
        </p:nvSpPr>
        <p:spPr>
          <a:xfrm>
            <a:off x="9851743" y="3860048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6537</a:t>
            </a:r>
          </a:p>
        </p:txBody>
      </p:sp>
      <p:cxnSp>
        <p:nvCxnSpPr>
          <p:cNvPr id="15" name="Rak koppling 14">
            <a:extLst>
              <a:ext uri="{FF2B5EF4-FFF2-40B4-BE49-F238E27FC236}">
                <a16:creationId xmlns:a16="http://schemas.microsoft.com/office/drawing/2014/main" id="{DFF01D0D-8398-4AA5-8EC7-915662A33967}"/>
              </a:ext>
            </a:extLst>
          </p:cNvPr>
          <p:cNvCxnSpPr/>
          <p:nvPr/>
        </p:nvCxnSpPr>
        <p:spPr>
          <a:xfrm>
            <a:off x="9179267" y="4054357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k koppling 15">
            <a:extLst>
              <a:ext uri="{FF2B5EF4-FFF2-40B4-BE49-F238E27FC236}">
                <a16:creationId xmlns:a16="http://schemas.microsoft.com/office/drawing/2014/main" id="{46A4728A-E3A1-4CF3-99C7-B10C33C3F4BA}"/>
              </a:ext>
            </a:extLst>
          </p:cNvPr>
          <p:cNvCxnSpPr>
            <a:cxnSpLocks/>
          </p:cNvCxnSpPr>
          <p:nvPr/>
        </p:nvCxnSpPr>
        <p:spPr>
          <a:xfrm>
            <a:off x="9398342" y="423902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k koppling 16">
            <a:extLst>
              <a:ext uri="{FF2B5EF4-FFF2-40B4-BE49-F238E27FC236}">
                <a16:creationId xmlns:a16="http://schemas.microsoft.com/office/drawing/2014/main" id="{04FECA78-31A6-4C2A-9630-927A8CC5CA81}"/>
              </a:ext>
            </a:extLst>
          </p:cNvPr>
          <p:cNvCxnSpPr/>
          <p:nvPr/>
        </p:nvCxnSpPr>
        <p:spPr>
          <a:xfrm>
            <a:off x="9350717" y="4239023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Objekt 17">
            <a:extLst>
              <a:ext uri="{FF2B5EF4-FFF2-40B4-BE49-F238E27FC236}">
                <a16:creationId xmlns:a16="http://schemas.microsoft.com/office/drawing/2014/main" id="{302443B6-FA95-45DC-8107-B4CBFB1DB1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523" y="3924580"/>
          <a:ext cx="4277631" cy="1669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790755" imgH="1479665" progId="Excel.Sheet.12">
                  <p:embed/>
                </p:oleObj>
              </mc:Choice>
              <mc:Fallback>
                <p:oleObj name="Worksheet" r:id="rId2" imgW="3790755" imgH="1479665" progId="Excel.Sheet.12">
                  <p:embed/>
                  <p:pic>
                    <p:nvPicPr>
                      <p:cNvPr id="18" name="Objekt 17">
                        <a:extLst>
                          <a:ext uri="{FF2B5EF4-FFF2-40B4-BE49-F238E27FC236}">
                            <a16:creationId xmlns:a16="http://schemas.microsoft.com/office/drawing/2014/main" id="{302443B6-FA95-45DC-8107-B4CBFB1DB1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25523" y="3924580"/>
                        <a:ext cx="4277631" cy="1669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ruta 18">
            <a:extLst>
              <a:ext uri="{FF2B5EF4-FFF2-40B4-BE49-F238E27FC236}">
                <a16:creationId xmlns:a16="http://schemas.microsoft.com/office/drawing/2014/main" id="{3650C743-6502-4B4C-9D81-4C25F5DEFEA9}"/>
              </a:ext>
            </a:extLst>
          </p:cNvPr>
          <p:cNvSpPr txBox="1"/>
          <p:nvPr/>
        </p:nvSpPr>
        <p:spPr>
          <a:xfrm>
            <a:off x="9841253" y="5266820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17 778</a:t>
            </a:r>
          </a:p>
        </p:txBody>
      </p:sp>
      <p:cxnSp>
        <p:nvCxnSpPr>
          <p:cNvPr id="21" name="Rak koppling 20">
            <a:extLst>
              <a:ext uri="{FF2B5EF4-FFF2-40B4-BE49-F238E27FC236}">
                <a16:creationId xmlns:a16="http://schemas.microsoft.com/office/drawing/2014/main" id="{1D9CCDC8-A632-4A26-A48C-98EFF562DF82}"/>
              </a:ext>
            </a:extLst>
          </p:cNvPr>
          <p:cNvCxnSpPr/>
          <p:nvPr/>
        </p:nvCxnSpPr>
        <p:spPr>
          <a:xfrm>
            <a:off x="9269753" y="5490330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ak koppling 21">
            <a:extLst>
              <a:ext uri="{FF2B5EF4-FFF2-40B4-BE49-F238E27FC236}">
                <a16:creationId xmlns:a16="http://schemas.microsoft.com/office/drawing/2014/main" id="{C437747B-0D66-4E86-A855-D3FB0022BBFE}"/>
              </a:ext>
            </a:extLst>
          </p:cNvPr>
          <p:cNvCxnSpPr/>
          <p:nvPr/>
        </p:nvCxnSpPr>
        <p:spPr>
          <a:xfrm>
            <a:off x="7359992" y="4648598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ak koppling 22">
            <a:extLst>
              <a:ext uri="{FF2B5EF4-FFF2-40B4-BE49-F238E27FC236}">
                <a16:creationId xmlns:a16="http://schemas.microsoft.com/office/drawing/2014/main" id="{F8ADA428-D4A6-4859-81FA-447308702762}"/>
              </a:ext>
            </a:extLst>
          </p:cNvPr>
          <p:cNvCxnSpPr/>
          <p:nvPr/>
        </p:nvCxnSpPr>
        <p:spPr>
          <a:xfrm>
            <a:off x="9350717" y="4648598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ak koppling 30">
            <a:extLst>
              <a:ext uri="{FF2B5EF4-FFF2-40B4-BE49-F238E27FC236}">
                <a16:creationId xmlns:a16="http://schemas.microsoft.com/office/drawing/2014/main" id="{77799ABE-C674-4DA3-AE28-A1160466F20D}"/>
              </a:ext>
            </a:extLst>
          </p:cNvPr>
          <p:cNvCxnSpPr/>
          <p:nvPr/>
        </p:nvCxnSpPr>
        <p:spPr>
          <a:xfrm>
            <a:off x="9350717" y="4842908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ruta 4">
            <a:extLst>
              <a:ext uri="{FF2B5EF4-FFF2-40B4-BE49-F238E27FC236}">
                <a16:creationId xmlns:a16="http://schemas.microsoft.com/office/drawing/2014/main" id="{9543925F-C49D-444E-B9F6-2E033F568B81}"/>
              </a:ext>
            </a:extLst>
          </p:cNvPr>
          <p:cNvSpPr txBox="1"/>
          <p:nvPr/>
        </p:nvSpPr>
        <p:spPr>
          <a:xfrm>
            <a:off x="9841253" y="4473576"/>
            <a:ext cx="752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3869</a:t>
            </a:r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DB907925-A900-4530-A5CE-8003859095D4}"/>
              </a:ext>
            </a:extLst>
          </p:cNvPr>
          <p:cNvSpPr txBox="1"/>
          <p:nvPr/>
        </p:nvSpPr>
        <p:spPr>
          <a:xfrm>
            <a:off x="4380720" y="3512494"/>
            <a:ext cx="11123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dirty="0"/>
              <a:t>Falkenberg</a:t>
            </a:r>
          </a:p>
          <a:p>
            <a:r>
              <a:rPr lang="sv-SE" sz="1200" dirty="0"/>
              <a:t>Grimsås</a:t>
            </a:r>
          </a:p>
          <a:p>
            <a:r>
              <a:rPr lang="sv-SE" sz="1200" dirty="0"/>
              <a:t>Stora </a:t>
            </a:r>
            <a:r>
              <a:rPr lang="sv-SE" sz="1200" dirty="0" err="1"/>
              <a:t>Levene</a:t>
            </a:r>
            <a:endParaRPr lang="sv-SE" sz="1200" dirty="0"/>
          </a:p>
          <a:p>
            <a:r>
              <a:rPr lang="sv-SE" sz="1200" dirty="0"/>
              <a:t>Brålanda</a:t>
            </a:r>
          </a:p>
          <a:p>
            <a:r>
              <a:rPr lang="sv-SE" sz="1200" dirty="0"/>
              <a:t>Kungshamn</a:t>
            </a:r>
          </a:p>
          <a:p>
            <a:r>
              <a:rPr lang="sv-SE" sz="1200" dirty="0"/>
              <a:t>Göteborg</a:t>
            </a:r>
          </a:p>
          <a:p>
            <a:endParaRPr lang="sv-SE" dirty="0"/>
          </a:p>
          <a:p>
            <a:endParaRPr lang="sv-SE" dirty="0"/>
          </a:p>
        </p:txBody>
      </p:sp>
      <p:sp>
        <p:nvSpPr>
          <p:cNvPr id="4" name="Höger klammerparentes 3">
            <a:extLst>
              <a:ext uri="{FF2B5EF4-FFF2-40B4-BE49-F238E27FC236}">
                <a16:creationId xmlns:a16="http://schemas.microsoft.com/office/drawing/2014/main" id="{9431BFDE-3121-49B7-8016-FE40818FBC5C}"/>
              </a:ext>
            </a:extLst>
          </p:cNvPr>
          <p:cNvSpPr/>
          <p:nvPr/>
        </p:nvSpPr>
        <p:spPr>
          <a:xfrm>
            <a:off x="5297872" y="3306995"/>
            <a:ext cx="146303" cy="15423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Rak koppling 7">
            <a:extLst>
              <a:ext uri="{FF2B5EF4-FFF2-40B4-BE49-F238E27FC236}">
                <a16:creationId xmlns:a16="http://schemas.microsoft.com/office/drawing/2014/main" id="{A5EF9DAA-3AAE-4A3E-98BA-5A791816BC30}"/>
              </a:ext>
            </a:extLst>
          </p:cNvPr>
          <p:cNvCxnSpPr>
            <a:cxnSpLocks/>
          </p:cNvCxnSpPr>
          <p:nvPr/>
        </p:nvCxnSpPr>
        <p:spPr>
          <a:xfrm flipV="1">
            <a:off x="5671009" y="4028965"/>
            <a:ext cx="1263191" cy="79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ruta 9">
            <a:extLst>
              <a:ext uri="{FF2B5EF4-FFF2-40B4-BE49-F238E27FC236}">
                <a16:creationId xmlns:a16="http://schemas.microsoft.com/office/drawing/2014/main" id="{2B083E6A-4229-43C5-89C5-335FFB003EFF}"/>
              </a:ext>
            </a:extLst>
          </p:cNvPr>
          <p:cNvSpPr txBox="1"/>
          <p:nvPr/>
        </p:nvSpPr>
        <p:spPr>
          <a:xfrm>
            <a:off x="10672150" y="3974159"/>
            <a:ext cx="178909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400" dirty="0"/>
              <a:t>Gent</a:t>
            </a:r>
          </a:p>
          <a:p>
            <a:r>
              <a:rPr lang="sv-SE" sz="1400" dirty="0"/>
              <a:t>Charleroi</a:t>
            </a:r>
          </a:p>
          <a:p>
            <a:r>
              <a:rPr lang="sv-SE" sz="1400" dirty="0" err="1"/>
              <a:t>Hannut</a:t>
            </a:r>
            <a:endParaRPr lang="sv-SE" sz="1400" dirty="0"/>
          </a:p>
          <a:p>
            <a:r>
              <a:rPr lang="sv-SE" sz="1400" dirty="0"/>
              <a:t>Tilburg</a:t>
            </a:r>
          </a:p>
          <a:p>
            <a:r>
              <a:rPr lang="sv-SE" sz="1400" dirty="0"/>
              <a:t>Breda</a:t>
            </a:r>
          </a:p>
          <a:p>
            <a:r>
              <a:rPr lang="sv-SE" sz="1400" dirty="0" err="1"/>
              <a:t>Moerdijk</a:t>
            </a:r>
            <a:endParaRPr lang="sv-SE" sz="1400" dirty="0"/>
          </a:p>
          <a:p>
            <a:endParaRPr lang="sv-SE" dirty="0"/>
          </a:p>
        </p:txBody>
      </p:sp>
      <p:sp>
        <p:nvSpPr>
          <p:cNvPr id="12" name="Vänster klammerparentes 11">
            <a:extLst>
              <a:ext uri="{FF2B5EF4-FFF2-40B4-BE49-F238E27FC236}">
                <a16:creationId xmlns:a16="http://schemas.microsoft.com/office/drawing/2014/main" id="{79FF64C0-3748-48ED-B961-30094273824D}"/>
              </a:ext>
            </a:extLst>
          </p:cNvPr>
          <p:cNvSpPr/>
          <p:nvPr/>
        </p:nvSpPr>
        <p:spPr>
          <a:xfrm>
            <a:off x="10522188" y="3891552"/>
            <a:ext cx="166689" cy="145119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578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9" grpId="0"/>
      <p:bldP spid="5" grpId="0"/>
      <p:bldP spid="10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6E5521F-1A09-4F71-B960-913EB8A2E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6B2AA38-0D58-4458-B17F-B59A2BAFA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  <a:p>
            <a:r>
              <a:rPr lang="sv-SE" dirty="0"/>
              <a:t>Ex 4</a:t>
            </a:r>
          </a:p>
          <a:p>
            <a:pPr lvl="1"/>
            <a:r>
              <a:rPr lang="sv-SE" dirty="0"/>
              <a:t>Ta bort lastningsorten Falkenberg till </a:t>
            </a:r>
            <a:r>
              <a:rPr lang="sv-SE" dirty="0" err="1"/>
              <a:t>Moerdijk</a:t>
            </a:r>
            <a:endParaRPr lang="sv-SE" dirty="0"/>
          </a:p>
          <a:p>
            <a:pPr lvl="1"/>
            <a:r>
              <a:rPr lang="sv-SE" dirty="0"/>
              <a:t>Kunden i Grimsås har 7000Kg övriga kunder har samma volym till samma order i Belgien och Holland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89795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565413DA-A8AE-44F6-B4E9-8A110BDB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F48A179-A38F-4F88-B272-82959DF34F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sv-SE" dirty="0"/>
              <a:t>Inkomst</a:t>
            </a:r>
          </a:p>
          <a:p>
            <a:pPr lvl="1"/>
            <a:r>
              <a:rPr lang="sv-SE" dirty="0"/>
              <a:t>3 sändningar 5000kg</a:t>
            </a:r>
          </a:p>
          <a:p>
            <a:pPr lvl="1"/>
            <a:r>
              <a:rPr lang="sv-SE" dirty="0"/>
              <a:t>90 x 50 =4500:- x 13 500:-</a:t>
            </a:r>
          </a:p>
          <a:p>
            <a:pPr lvl="1"/>
            <a:r>
              <a:rPr lang="sv-SE" dirty="0"/>
              <a:t>1 sändning 7000kg</a:t>
            </a:r>
          </a:p>
          <a:p>
            <a:pPr lvl="1"/>
            <a:r>
              <a:rPr lang="sv-SE" dirty="0"/>
              <a:t>70 x 77 = 5390:-</a:t>
            </a:r>
          </a:p>
          <a:p>
            <a:r>
              <a:rPr lang="sv-SE" dirty="0"/>
              <a:t>13 500:- + 5390:- = 18 890:-</a:t>
            </a:r>
          </a:p>
          <a:p>
            <a:pPr lvl="1"/>
            <a:endParaRPr lang="sv-SE" dirty="0"/>
          </a:p>
          <a:p>
            <a:pPr lvl="1"/>
            <a:endParaRPr lang="sv-SE" dirty="0"/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CD345E13-FF3C-4ECF-9E9C-061C7255A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9805" y="1690688"/>
            <a:ext cx="5181600" cy="4351338"/>
          </a:xfrm>
        </p:spPr>
        <p:txBody>
          <a:bodyPr/>
          <a:lstStyle/>
          <a:p>
            <a:r>
              <a:rPr lang="sv-SE" dirty="0"/>
              <a:t>Kostnader</a:t>
            </a:r>
          </a:p>
          <a:p>
            <a:pPr marL="457200" lvl="1" indent="0">
              <a:buNone/>
            </a:pPr>
            <a:endParaRPr lang="sv-SE" dirty="0"/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AC9DE532-7222-45EF-AC74-D187F2DD3D78}"/>
              </a:ext>
            </a:extLst>
          </p:cNvPr>
          <p:cNvSpPr txBox="1"/>
          <p:nvPr/>
        </p:nvSpPr>
        <p:spPr>
          <a:xfrm>
            <a:off x="10529830" y="3374111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5185</a:t>
            </a:r>
          </a:p>
        </p:txBody>
      </p:sp>
      <p:cxnSp>
        <p:nvCxnSpPr>
          <p:cNvPr id="7" name="Rak koppling 6">
            <a:extLst>
              <a:ext uri="{FF2B5EF4-FFF2-40B4-BE49-F238E27FC236}">
                <a16:creationId xmlns:a16="http://schemas.microsoft.com/office/drawing/2014/main" id="{4DC15DA1-00B9-4377-AA20-5E4BBEAEF2BF}"/>
              </a:ext>
            </a:extLst>
          </p:cNvPr>
          <p:cNvCxnSpPr/>
          <p:nvPr/>
        </p:nvCxnSpPr>
        <p:spPr>
          <a:xfrm>
            <a:off x="9867844" y="3558777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k koppling 7">
            <a:extLst>
              <a:ext uri="{FF2B5EF4-FFF2-40B4-BE49-F238E27FC236}">
                <a16:creationId xmlns:a16="http://schemas.microsoft.com/office/drawing/2014/main" id="{120F125D-DB09-4063-9907-ABDEBABCD703}"/>
              </a:ext>
            </a:extLst>
          </p:cNvPr>
          <p:cNvCxnSpPr>
            <a:cxnSpLocks/>
          </p:cNvCxnSpPr>
          <p:nvPr/>
        </p:nvCxnSpPr>
        <p:spPr>
          <a:xfrm>
            <a:off x="10086919" y="374344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k koppling 8">
            <a:extLst>
              <a:ext uri="{FF2B5EF4-FFF2-40B4-BE49-F238E27FC236}">
                <a16:creationId xmlns:a16="http://schemas.microsoft.com/office/drawing/2014/main" id="{D804CA48-B0FF-42F5-9B9F-01199E85DF58}"/>
              </a:ext>
            </a:extLst>
          </p:cNvPr>
          <p:cNvCxnSpPr/>
          <p:nvPr/>
        </p:nvCxnSpPr>
        <p:spPr>
          <a:xfrm>
            <a:off x="10039294" y="3743443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kt 9">
            <a:extLst>
              <a:ext uri="{FF2B5EF4-FFF2-40B4-BE49-F238E27FC236}">
                <a16:creationId xmlns:a16="http://schemas.microsoft.com/office/drawing/2014/main" id="{5060AD41-EC1C-40BE-B87C-AF80DB1011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49805" y="3429000"/>
          <a:ext cx="4277631" cy="1669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790755" imgH="1479665" progId="Excel.Sheet.12">
                  <p:embed/>
                </p:oleObj>
              </mc:Choice>
              <mc:Fallback>
                <p:oleObj name="Worksheet" r:id="rId3" imgW="3790755" imgH="1479665" progId="Excel.Sheet.12">
                  <p:embed/>
                  <p:pic>
                    <p:nvPicPr>
                      <p:cNvPr id="10" name="Objekt 9">
                        <a:extLst>
                          <a:ext uri="{FF2B5EF4-FFF2-40B4-BE49-F238E27FC236}">
                            <a16:creationId xmlns:a16="http://schemas.microsoft.com/office/drawing/2014/main" id="{5060AD41-EC1C-40BE-B87C-AF80DB1011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9805" y="3429000"/>
                        <a:ext cx="4277631" cy="1669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Rak koppling 11">
            <a:extLst>
              <a:ext uri="{FF2B5EF4-FFF2-40B4-BE49-F238E27FC236}">
                <a16:creationId xmlns:a16="http://schemas.microsoft.com/office/drawing/2014/main" id="{C42185D0-32EA-43C1-8975-AF74291C1E86}"/>
              </a:ext>
            </a:extLst>
          </p:cNvPr>
          <p:cNvCxnSpPr/>
          <p:nvPr/>
        </p:nvCxnSpPr>
        <p:spPr>
          <a:xfrm>
            <a:off x="9958330" y="4994750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k koppling 12">
            <a:extLst>
              <a:ext uri="{FF2B5EF4-FFF2-40B4-BE49-F238E27FC236}">
                <a16:creationId xmlns:a16="http://schemas.microsoft.com/office/drawing/2014/main" id="{77D7C54C-1A7C-4595-B911-76184D9BCDD0}"/>
              </a:ext>
            </a:extLst>
          </p:cNvPr>
          <p:cNvCxnSpPr/>
          <p:nvPr/>
        </p:nvCxnSpPr>
        <p:spPr>
          <a:xfrm>
            <a:off x="8067165" y="4162662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k koppling 13">
            <a:extLst>
              <a:ext uri="{FF2B5EF4-FFF2-40B4-BE49-F238E27FC236}">
                <a16:creationId xmlns:a16="http://schemas.microsoft.com/office/drawing/2014/main" id="{2DE3C499-AA26-4EEB-A69F-67D5C3E6DE9C}"/>
              </a:ext>
            </a:extLst>
          </p:cNvPr>
          <p:cNvCxnSpPr/>
          <p:nvPr/>
        </p:nvCxnSpPr>
        <p:spPr>
          <a:xfrm>
            <a:off x="10039294" y="4153018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k koppling 14">
            <a:extLst>
              <a:ext uri="{FF2B5EF4-FFF2-40B4-BE49-F238E27FC236}">
                <a16:creationId xmlns:a16="http://schemas.microsoft.com/office/drawing/2014/main" id="{358E7D71-C1BB-4252-8A14-E50D745868B6}"/>
              </a:ext>
            </a:extLst>
          </p:cNvPr>
          <p:cNvCxnSpPr/>
          <p:nvPr/>
        </p:nvCxnSpPr>
        <p:spPr>
          <a:xfrm>
            <a:off x="9296344" y="4162941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ruta 15">
            <a:extLst>
              <a:ext uri="{FF2B5EF4-FFF2-40B4-BE49-F238E27FC236}">
                <a16:creationId xmlns:a16="http://schemas.microsoft.com/office/drawing/2014/main" id="{57BB13F5-3E7D-4CEF-82D5-E809449D270E}"/>
              </a:ext>
            </a:extLst>
          </p:cNvPr>
          <p:cNvSpPr txBox="1"/>
          <p:nvPr/>
        </p:nvSpPr>
        <p:spPr>
          <a:xfrm>
            <a:off x="10529830" y="3977996"/>
            <a:ext cx="752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3676</a:t>
            </a:r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1F3173B8-D15B-4F09-B939-7D3367376C68}"/>
              </a:ext>
            </a:extLst>
          </p:cNvPr>
          <p:cNvSpPr txBox="1"/>
          <p:nvPr/>
        </p:nvSpPr>
        <p:spPr>
          <a:xfrm>
            <a:off x="8786755" y="3374111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46</a:t>
            </a:r>
          </a:p>
        </p:txBody>
      </p:sp>
      <p:cxnSp>
        <p:nvCxnSpPr>
          <p:cNvPr id="19" name="Rak koppling 18">
            <a:extLst>
              <a:ext uri="{FF2B5EF4-FFF2-40B4-BE49-F238E27FC236}">
                <a16:creationId xmlns:a16="http://schemas.microsoft.com/office/drawing/2014/main" id="{60477396-9934-4137-A05A-2F0C7A39D017}"/>
              </a:ext>
            </a:extLst>
          </p:cNvPr>
          <p:cNvCxnSpPr/>
          <p:nvPr/>
        </p:nvCxnSpPr>
        <p:spPr>
          <a:xfrm>
            <a:off x="8153344" y="3549252"/>
            <a:ext cx="4667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ruta 19">
            <a:extLst>
              <a:ext uri="{FF2B5EF4-FFF2-40B4-BE49-F238E27FC236}">
                <a16:creationId xmlns:a16="http://schemas.microsoft.com/office/drawing/2014/main" id="{98E6AAF9-8809-45FF-B52A-7A54FEF7CC59}"/>
              </a:ext>
            </a:extLst>
          </p:cNvPr>
          <p:cNvSpPr txBox="1"/>
          <p:nvPr/>
        </p:nvSpPr>
        <p:spPr>
          <a:xfrm>
            <a:off x="8620069" y="3968352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38</a:t>
            </a:r>
          </a:p>
        </p:txBody>
      </p:sp>
      <p:sp>
        <p:nvSpPr>
          <p:cNvPr id="21" name="textruta 20">
            <a:extLst>
              <a:ext uri="{FF2B5EF4-FFF2-40B4-BE49-F238E27FC236}">
                <a16:creationId xmlns:a16="http://schemas.microsoft.com/office/drawing/2014/main" id="{16B9E5C2-F2ED-41FB-A6C8-07EE74000ECF}"/>
              </a:ext>
            </a:extLst>
          </p:cNvPr>
          <p:cNvSpPr txBox="1"/>
          <p:nvPr/>
        </p:nvSpPr>
        <p:spPr>
          <a:xfrm>
            <a:off x="10472679" y="4784052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16 233:-</a:t>
            </a:r>
          </a:p>
        </p:txBody>
      </p:sp>
      <p:cxnSp>
        <p:nvCxnSpPr>
          <p:cNvPr id="22" name="Rak koppling 21">
            <a:extLst>
              <a:ext uri="{FF2B5EF4-FFF2-40B4-BE49-F238E27FC236}">
                <a16:creationId xmlns:a16="http://schemas.microsoft.com/office/drawing/2014/main" id="{76DA61EC-223A-498C-8911-DA47C21816D8}"/>
              </a:ext>
            </a:extLst>
          </p:cNvPr>
          <p:cNvCxnSpPr/>
          <p:nvPr/>
        </p:nvCxnSpPr>
        <p:spPr>
          <a:xfrm>
            <a:off x="9991215" y="4347328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ak koppling 22">
            <a:extLst>
              <a:ext uri="{FF2B5EF4-FFF2-40B4-BE49-F238E27FC236}">
                <a16:creationId xmlns:a16="http://schemas.microsoft.com/office/drawing/2014/main" id="{55C02334-45F0-433B-845C-3293908662A4}"/>
              </a:ext>
            </a:extLst>
          </p:cNvPr>
          <p:cNvCxnSpPr/>
          <p:nvPr/>
        </p:nvCxnSpPr>
        <p:spPr>
          <a:xfrm>
            <a:off x="8219565" y="4315062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ak koppling 23">
            <a:extLst>
              <a:ext uri="{FF2B5EF4-FFF2-40B4-BE49-F238E27FC236}">
                <a16:creationId xmlns:a16="http://schemas.microsoft.com/office/drawing/2014/main" id="{7C86252A-41E1-4161-BE68-F0D6DAC7A1F5}"/>
              </a:ext>
            </a:extLst>
          </p:cNvPr>
          <p:cNvCxnSpPr/>
          <p:nvPr/>
        </p:nvCxnSpPr>
        <p:spPr>
          <a:xfrm>
            <a:off x="8371965" y="4467462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ktangel 24">
            <a:extLst>
              <a:ext uri="{FF2B5EF4-FFF2-40B4-BE49-F238E27FC236}">
                <a16:creationId xmlns:a16="http://schemas.microsoft.com/office/drawing/2014/main" id="{04499564-F137-4657-A15D-915089D8DD53}"/>
              </a:ext>
            </a:extLst>
          </p:cNvPr>
          <p:cNvSpPr/>
          <p:nvPr/>
        </p:nvSpPr>
        <p:spPr>
          <a:xfrm>
            <a:off x="930498" y="5057507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sz="2000" dirty="0"/>
              <a:t>Resultat</a:t>
            </a:r>
          </a:p>
          <a:p>
            <a:r>
              <a:rPr lang="sv-SE" sz="2000" dirty="0"/>
              <a:t>Inkomst 18 890 :- </a:t>
            </a:r>
          </a:p>
          <a:p>
            <a:r>
              <a:rPr lang="sv-SE" sz="2000" dirty="0"/>
              <a:t>Kostnad 16 233:-</a:t>
            </a:r>
          </a:p>
          <a:p>
            <a:r>
              <a:rPr lang="sv-SE" sz="2000" dirty="0"/>
              <a:t>Vinst 2657:-</a:t>
            </a:r>
          </a:p>
          <a:p>
            <a:r>
              <a:rPr lang="sv-SE" sz="2000" dirty="0"/>
              <a:t>665:- per uppdrag</a:t>
            </a:r>
          </a:p>
        </p:txBody>
      </p:sp>
      <p:sp>
        <p:nvSpPr>
          <p:cNvPr id="26" name="textruta 25">
            <a:extLst>
              <a:ext uri="{FF2B5EF4-FFF2-40B4-BE49-F238E27FC236}">
                <a16:creationId xmlns:a16="http://schemas.microsoft.com/office/drawing/2014/main" id="{D94742CE-D9F7-4CB6-A54F-792872CF57DA}"/>
              </a:ext>
            </a:extLst>
          </p:cNvPr>
          <p:cNvSpPr txBox="1"/>
          <p:nvPr/>
        </p:nvSpPr>
        <p:spPr>
          <a:xfrm>
            <a:off x="4910733" y="2866280"/>
            <a:ext cx="11123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1200" dirty="0"/>
          </a:p>
          <a:p>
            <a:r>
              <a:rPr lang="sv-SE" sz="1200" dirty="0"/>
              <a:t>Grimsås</a:t>
            </a:r>
          </a:p>
          <a:p>
            <a:r>
              <a:rPr lang="sv-SE" sz="1200" dirty="0"/>
              <a:t>Stora </a:t>
            </a:r>
            <a:r>
              <a:rPr lang="sv-SE" sz="1200" dirty="0" err="1"/>
              <a:t>Levene</a:t>
            </a:r>
            <a:endParaRPr lang="sv-SE" sz="1200" dirty="0"/>
          </a:p>
          <a:p>
            <a:r>
              <a:rPr lang="sv-SE" sz="1200" dirty="0"/>
              <a:t>Brålanda</a:t>
            </a:r>
          </a:p>
          <a:p>
            <a:r>
              <a:rPr lang="sv-SE" sz="1200" dirty="0"/>
              <a:t>Kungshamn</a:t>
            </a:r>
          </a:p>
          <a:p>
            <a:r>
              <a:rPr lang="sv-SE" sz="1200" dirty="0"/>
              <a:t>Göteborg</a:t>
            </a:r>
          </a:p>
          <a:p>
            <a:endParaRPr lang="sv-SE" dirty="0"/>
          </a:p>
          <a:p>
            <a:endParaRPr lang="sv-SE" dirty="0"/>
          </a:p>
        </p:txBody>
      </p:sp>
      <p:sp>
        <p:nvSpPr>
          <p:cNvPr id="2" name="Höger klammerparentes 1">
            <a:extLst>
              <a:ext uri="{FF2B5EF4-FFF2-40B4-BE49-F238E27FC236}">
                <a16:creationId xmlns:a16="http://schemas.microsoft.com/office/drawing/2014/main" id="{0BD16D66-84F5-4842-82C4-685E2E0F6632}"/>
              </a:ext>
            </a:extLst>
          </p:cNvPr>
          <p:cNvSpPr/>
          <p:nvPr/>
        </p:nvSpPr>
        <p:spPr>
          <a:xfrm rot="10800000" flipH="1">
            <a:off x="5843031" y="2787434"/>
            <a:ext cx="183358" cy="142103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8" name="Rak koppling 17">
            <a:extLst>
              <a:ext uri="{FF2B5EF4-FFF2-40B4-BE49-F238E27FC236}">
                <a16:creationId xmlns:a16="http://schemas.microsoft.com/office/drawing/2014/main" id="{5877F1BC-B8EE-440D-AB5F-5834FD315046}"/>
              </a:ext>
            </a:extLst>
          </p:cNvPr>
          <p:cNvCxnSpPr>
            <a:cxnSpLocks/>
          </p:cNvCxnSpPr>
          <p:nvPr/>
        </p:nvCxnSpPr>
        <p:spPr>
          <a:xfrm>
            <a:off x="6149805" y="3549252"/>
            <a:ext cx="136688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ruta 27">
            <a:extLst>
              <a:ext uri="{FF2B5EF4-FFF2-40B4-BE49-F238E27FC236}">
                <a16:creationId xmlns:a16="http://schemas.microsoft.com/office/drawing/2014/main" id="{6AF1CE0F-0693-407A-8A2E-628B549BE96B}"/>
              </a:ext>
            </a:extLst>
          </p:cNvPr>
          <p:cNvSpPr txBox="1"/>
          <p:nvPr/>
        </p:nvSpPr>
        <p:spPr>
          <a:xfrm>
            <a:off x="11243754" y="3485192"/>
            <a:ext cx="17890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400" dirty="0"/>
              <a:t>Gent</a:t>
            </a:r>
          </a:p>
          <a:p>
            <a:r>
              <a:rPr lang="sv-SE" sz="1400" dirty="0"/>
              <a:t>Charleroi</a:t>
            </a:r>
          </a:p>
          <a:p>
            <a:r>
              <a:rPr lang="sv-SE" sz="1400" dirty="0" err="1"/>
              <a:t>Hannut</a:t>
            </a:r>
            <a:endParaRPr lang="sv-SE" sz="1400" dirty="0"/>
          </a:p>
          <a:p>
            <a:r>
              <a:rPr lang="sv-SE" sz="1400" dirty="0"/>
              <a:t>Tilburg</a:t>
            </a:r>
          </a:p>
          <a:p>
            <a:r>
              <a:rPr lang="sv-SE" sz="1400" dirty="0"/>
              <a:t>Breda</a:t>
            </a:r>
          </a:p>
          <a:p>
            <a:endParaRPr lang="sv-SE" dirty="0"/>
          </a:p>
        </p:txBody>
      </p:sp>
      <p:sp>
        <p:nvSpPr>
          <p:cNvPr id="29" name="Höger klammerparentes 28">
            <a:extLst>
              <a:ext uri="{FF2B5EF4-FFF2-40B4-BE49-F238E27FC236}">
                <a16:creationId xmlns:a16="http://schemas.microsoft.com/office/drawing/2014/main" id="{02ECF1E7-E31C-4D27-A83D-CF510EAFFBDE}"/>
              </a:ext>
            </a:extLst>
          </p:cNvPr>
          <p:cNvSpPr/>
          <p:nvPr/>
        </p:nvSpPr>
        <p:spPr>
          <a:xfrm>
            <a:off x="11080660" y="3535618"/>
            <a:ext cx="169929" cy="12348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31" name="Rak koppling 30">
            <a:extLst>
              <a:ext uri="{FF2B5EF4-FFF2-40B4-BE49-F238E27FC236}">
                <a16:creationId xmlns:a16="http://schemas.microsoft.com/office/drawing/2014/main" id="{0A8979CC-42A5-4252-9D9D-CF1671CCC0A5}"/>
              </a:ext>
            </a:extLst>
          </p:cNvPr>
          <p:cNvCxnSpPr/>
          <p:nvPr/>
        </p:nvCxnSpPr>
        <p:spPr>
          <a:xfrm>
            <a:off x="6149805" y="4153018"/>
            <a:ext cx="8766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Objekt 31">
            <a:extLst>
              <a:ext uri="{FF2B5EF4-FFF2-40B4-BE49-F238E27FC236}">
                <a16:creationId xmlns:a16="http://schemas.microsoft.com/office/drawing/2014/main" id="{861414E6-255E-4E88-963A-314B02DDD1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2839" y="4414596"/>
          <a:ext cx="5700004" cy="4367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4972089" imgH="381139" progId="Excel.Sheet.12">
                  <p:embed/>
                </p:oleObj>
              </mc:Choice>
              <mc:Fallback>
                <p:oleObj name="Worksheet" r:id="rId5" imgW="4972089" imgH="381139" progId="Excel.Sheet.12">
                  <p:embed/>
                  <p:pic>
                    <p:nvPicPr>
                      <p:cNvPr id="32" name="Objekt 31">
                        <a:extLst>
                          <a:ext uri="{FF2B5EF4-FFF2-40B4-BE49-F238E27FC236}">
                            <a16:creationId xmlns:a16="http://schemas.microsoft.com/office/drawing/2014/main" id="{861414E6-255E-4E88-963A-314B02DDD1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839" y="4414596"/>
                        <a:ext cx="5700004" cy="4367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64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  <p:bldP spid="17" grpId="0"/>
      <p:bldP spid="20" grpId="0"/>
      <p:bldP spid="21" grpId="0"/>
      <p:bldP spid="25" grpId="0"/>
      <p:bldP spid="26" grpId="0"/>
      <p:bldP spid="2" grpId="0" animBg="1"/>
      <p:bldP spid="28" grpId="0"/>
      <p:bldP spid="2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>
            <a:extLst>
              <a:ext uri="{FF2B5EF4-FFF2-40B4-BE49-F238E27FC236}">
                <a16:creationId xmlns:a16="http://schemas.microsoft.com/office/drawing/2014/main" id="{8328490D-9E00-4494-B330-038623D7E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7D8B2292-9E83-4728-B7A6-776C654B6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dirty="0"/>
              <a:t>Ex 5 </a:t>
            </a:r>
          </a:p>
          <a:p>
            <a:pPr lvl="1"/>
            <a:r>
              <a:rPr lang="sv-SE" dirty="0"/>
              <a:t>2 sändningar a’ 10 000kg</a:t>
            </a:r>
          </a:p>
          <a:p>
            <a:pPr lvl="1"/>
            <a:r>
              <a:rPr lang="sv-SE" dirty="0"/>
              <a:t>Grimsås – Breda</a:t>
            </a:r>
          </a:p>
          <a:p>
            <a:pPr lvl="1"/>
            <a:r>
              <a:rPr lang="sv-SE" dirty="0"/>
              <a:t>Kungshamn– Charleroi</a:t>
            </a:r>
          </a:p>
          <a:p>
            <a:pPr lvl="2"/>
            <a:r>
              <a:rPr lang="sv-SE" dirty="0"/>
              <a:t>65 x 100= 6500:- x 2 = 13 000:-</a:t>
            </a:r>
          </a:p>
          <a:p>
            <a:pPr lvl="1"/>
            <a:r>
              <a:rPr lang="sv-SE" dirty="0"/>
              <a:t>Mil SE 38</a:t>
            </a:r>
          </a:p>
          <a:p>
            <a:pPr lvl="1"/>
            <a:r>
              <a:rPr lang="sv-SE" dirty="0"/>
              <a:t>Mil BE/NL 28</a:t>
            </a:r>
          </a:p>
          <a:p>
            <a:pPr lvl="1"/>
            <a:endParaRPr lang="sv-SE" dirty="0"/>
          </a:p>
          <a:p>
            <a:pPr lvl="1"/>
            <a:endParaRPr lang="sv-SE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CAA83DDD-3EE2-46C6-8BD2-FE26E959B13A}"/>
              </a:ext>
            </a:extLst>
          </p:cNvPr>
          <p:cNvSpPr/>
          <p:nvPr/>
        </p:nvSpPr>
        <p:spPr>
          <a:xfrm>
            <a:off x="1409307" y="5020741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sz="2000" dirty="0"/>
              <a:t>Resultat</a:t>
            </a:r>
          </a:p>
          <a:p>
            <a:r>
              <a:rPr lang="sv-SE" sz="2000" dirty="0"/>
              <a:t>Inkomst 13 000:- </a:t>
            </a:r>
          </a:p>
          <a:p>
            <a:r>
              <a:rPr lang="sv-SE" sz="2000" dirty="0"/>
              <a:t>Kostnad 14 363:-</a:t>
            </a:r>
          </a:p>
          <a:p>
            <a:r>
              <a:rPr lang="sv-SE" sz="2000" dirty="0"/>
              <a:t>Förlust 1363:-</a:t>
            </a:r>
          </a:p>
          <a:p>
            <a:r>
              <a:rPr lang="sv-SE" sz="2000" dirty="0"/>
              <a:t>- 682:- per uppdrag</a:t>
            </a:r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A025A50C-63CB-4A1C-8242-929DC0F41A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49875" y="2594253"/>
          <a:ext cx="4277631" cy="1669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790755" imgH="1479665" progId="Excel.Sheet.12">
                  <p:embed/>
                </p:oleObj>
              </mc:Choice>
              <mc:Fallback>
                <p:oleObj name="Worksheet" r:id="rId2" imgW="3790755" imgH="1479665" progId="Excel.Sheet.12">
                  <p:embed/>
                  <p:pic>
                    <p:nvPicPr>
                      <p:cNvPr id="8" name="Objekt 7">
                        <a:extLst>
                          <a:ext uri="{FF2B5EF4-FFF2-40B4-BE49-F238E27FC236}">
                            <a16:creationId xmlns:a16="http://schemas.microsoft.com/office/drawing/2014/main" id="{A025A50C-63CB-4A1C-8242-929DC0F41A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49875" y="2594253"/>
                        <a:ext cx="4277631" cy="1669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Rak koppling 9">
            <a:extLst>
              <a:ext uri="{FF2B5EF4-FFF2-40B4-BE49-F238E27FC236}">
                <a16:creationId xmlns:a16="http://schemas.microsoft.com/office/drawing/2014/main" id="{9DB9E389-CEEF-438B-9FEA-41BB7F5DFDEB}"/>
              </a:ext>
            </a:extLst>
          </p:cNvPr>
          <p:cNvCxnSpPr/>
          <p:nvPr/>
        </p:nvCxnSpPr>
        <p:spPr>
          <a:xfrm>
            <a:off x="10025062" y="3514725"/>
            <a:ext cx="590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ak koppling 11">
            <a:extLst>
              <a:ext uri="{FF2B5EF4-FFF2-40B4-BE49-F238E27FC236}">
                <a16:creationId xmlns:a16="http://schemas.microsoft.com/office/drawing/2014/main" id="{5A9EEE28-70D1-454A-BB17-06A1E61053F4}"/>
              </a:ext>
            </a:extLst>
          </p:cNvPr>
          <p:cNvCxnSpPr/>
          <p:nvPr/>
        </p:nvCxnSpPr>
        <p:spPr>
          <a:xfrm>
            <a:off x="10025062" y="3305175"/>
            <a:ext cx="590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k koppling 12">
            <a:extLst>
              <a:ext uri="{FF2B5EF4-FFF2-40B4-BE49-F238E27FC236}">
                <a16:creationId xmlns:a16="http://schemas.microsoft.com/office/drawing/2014/main" id="{E79590F6-D66D-4531-81A5-2C03E976E552}"/>
              </a:ext>
            </a:extLst>
          </p:cNvPr>
          <p:cNvCxnSpPr/>
          <p:nvPr/>
        </p:nvCxnSpPr>
        <p:spPr>
          <a:xfrm>
            <a:off x="10089356" y="2914650"/>
            <a:ext cx="590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k koppling 13">
            <a:extLst>
              <a:ext uri="{FF2B5EF4-FFF2-40B4-BE49-F238E27FC236}">
                <a16:creationId xmlns:a16="http://schemas.microsoft.com/office/drawing/2014/main" id="{5E7B9BFB-38C1-428D-990E-8C59BAB85D78}"/>
              </a:ext>
            </a:extLst>
          </p:cNvPr>
          <p:cNvCxnSpPr/>
          <p:nvPr/>
        </p:nvCxnSpPr>
        <p:spPr>
          <a:xfrm>
            <a:off x="9946481" y="2714625"/>
            <a:ext cx="590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k koppling 14">
            <a:extLst>
              <a:ext uri="{FF2B5EF4-FFF2-40B4-BE49-F238E27FC236}">
                <a16:creationId xmlns:a16="http://schemas.microsoft.com/office/drawing/2014/main" id="{D91516F7-4CD2-4FE4-86AE-56FEB8301046}"/>
              </a:ext>
            </a:extLst>
          </p:cNvPr>
          <p:cNvCxnSpPr/>
          <p:nvPr/>
        </p:nvCxnSpPr>
        <p:spPr>
          <a:xfrm>
            <a:off x="10025062" y="4143375"/>
            <a:ext cx="590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ruta 15">
            <a:extLst>
              <a:ext uri="{FF2B5EF4-FFF2-40B4-BE49-F238E27FC236}">
                <a16:creationId xmlns:a16="http://schemas.microsoft.com/office/drawing/2014/main" id="{ACFBF18E-30BB-487A-A8F3-0FAB3D87B1E1}"/>
              </a:ext>
            </a:extLst>
          </p:cNvPr>
          <p:cNvSpPr txBox="1"/>
          <p:nvPr/>
        </p:nvSpPr>
        <p:spPr>
          <a:xfrm>
            <a:off x="10763250" y="2594253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4283</a:t>
            </a:r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B979CDE9-3BC7-453D-9656-5365966F0900}"/>
              </a:ext>
            </a:extLst>
          </p:cNvPr>
          <p:cNvSpPr txBox="1"/>
          <p:nvPr/>
        </p:nvSpPr>
        <p:spPr>
          <a:xfrm>
            <a:off x="10553700" y="3305175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2708</a:t>
            </a: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0084FD1C-9299-493D-96D2-7261FC882159}"/>
              </a:ext>
            </a:extLst>
          </p:cNvPr>
          <p:cNvSpPr txBox="1"/>
          <p:nvPr/>
        </p:nvSpPr>
        <p:spPr>
          <a:xfrm>
            <a:off x="10639425" y="3884474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14 363</a:t>
            </a: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F4FE2B13-D11F-4960-A399-787889EE6E87}"/>
              </a:ext>
            </a:extLst>
          </p:cNvPr>
          <p:cNvSpPr/>
          <p:nvPr/>
        </p:nvSpPr>
        <p:spPr>
          <a:xfrm>
            <a:off x="8790104" y="25134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38</a:t>
            </a:r>
          </a:p>
        </p:txBody>
      </p:sp>
      <p:sp>
        <p:nvSpPr>
          <p:cNvPr id="19" name="textruta 18">
            <a:extLst>
              <a:ext uri="{FF2B5EF4-FFF2-40B4-BE49-F238E27FC236}">
                <a16:creationId xmlns:a16="http://schemas.microsoft.com/office/drawing/2014/main" id="{FDDD0435-6840-4C77-BA01-CAFE58045200}"/>
              </a:ext>
            </a:extLst>
          </p:cNvPr>
          <p:cNvSpPr txBox="1"/>
          <p:nvPr/>
        </p:nvSpPr>
        <p:spPr>
          <a:xfrm>
            <a:off x="5201821" y="2129730"/>
            <a:ext cx="11123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1200" dirty="0"/>
          </a:p>
          <a:p>
            <a:r>
              <a:rPr lang="sv-SE" sz="1200" dirty="0"/>
              <a:t>Grimsås</a:t>
            </a:r>
          </a:p>
          <a:p>
            <a:r>
              <a:rPr lang="sv-SE" sz="1200" dirty="0"/>
              <a:t>Kungshamn</a:t>
            </a:r>
          </a:p>
          <a:p>
            <a:r>
              <a:rPr lang="sv-SE" sz="1200" dirty="0"/>
              <a:t>Göteborg</a:t>
            </a:r>
          </a:p>
          <a:p>
            <a:endParaRPr lang="sv-SE" dirty="0"/>
          </a:p>
          <a:p>
            <a:endParaRPr lang="sv-SE" dirty="0"/>
          </a:p>
        </p:txBody>
      </p:sp>
      <p:sp>
        <p:nvSpPr>
          <p:cNvPr id="4" name="Vänster klammerparentes 3">
            <a:extLst>
              <a:ext uri="{FF2B5EF4-FFF2-40B4-BE49-F238E27FC236}">
                <a16:creationId xmlns:a16="http://schemas.microsoft.com/office/drawing/2014/main" id="{7041DEFF-9F97-4E8B-B036-349CA565E993}"/>
              </a:ext>
            </a:extLst>
          </p:cNvPr>
          <p:cNvSpPr/>
          <p:nvPr/>
        </p:nvSpPr>
        <p:spPr>
          <a:xfrm>
            <a:off x="6084832" y="2300139"/>
            <a:ext cx="153874" cy="78801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1" name="Rak koppling 10">
            <a:extLst>
              <a:ext uri="{FF2B5EF4-FFF2-40B4-BE49-F238E27FC236}">
                <a16:creationId xmlns:a16="http://schemas.microsoft.com/office/drawing/2014/main" id="{79B6AD95-A37A-4F9D-96D2-981929867F7F}"/>
              </a:ext>
            </a:extLst>
          </p:cNvPr>
          <p:cNvCxnSpPr>
            <a:cxnSpLocks/>
          </p:cNvCxnSpPr>
          <p:nvPr/>
        </p:nvCxnSpPr>
        <p:spPr>
          <a:xfrm>
            <a:off x="6381946" y="2683993"/>
            <a:ext cx="10113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ak koppling 21">
            <a:extLst>
              <a:ext uri="{FF2B5EF4-FFF2-40B4-BE49-F238E27FC236}">
                <a16:creationId xmlns:a16="http://schemas.microsoft.com/office/drawing/2014/main" id="{2C074175-EA44-4E0F-A8F3-7DA6DFA36ED8}"/>
              </a:ext>
            </a:extLst>
          </p:cNvPr>
          <p:cNvCxnSpPr/>
          <p:nvPr/>
        </p:nvCxnSpPr>
        <p:spPr>
          <a:xfrm>
            <a:off x="7704407" y="2683993"/>
            <a:ext cx="9953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k koppling 24">
            <a:extLst>
              <a:ext uri="{FF2B5EF4-FFF2-40B4-BE49-F238E27FC236}">
                <a16:creationId xmlns:a16="http://schemas.microsoft.com/office/drawing/2014/main" id="{DDC62E8D-D7CC-4797-B094-9A75A9AE8662}"/>
              </a:ext>
            </a:extLst>
          </p:cNvPr>
          <p:cNvCxnSpPr/>
          <p:nvPr/>
        </p:nvCxnSpPr>
        <p:spPr>
          <a:xfrm>
            <a:off x="8511224" y="2924077"/>
            <a:ext cx="6975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ruta 25">
            <a:extLst>
              <a:ext uri="{FF2B5EF4-FFF2-40B4-BE49-F238E27FC236}">
                <a16:creationId xmlns:a16="http://schemas.microsoft.com/office/drawing/2014/main" id="{54A58A99-C6F3-43DE-A0AE-823AC0F9761C}"/>
              </a:ext>
            </a:extLst>
          </p:cNvPr>
          <p:cNvSpPr txBox="1"/>
          <p:nvPr/>
        </p:nvSpPr>
        <p:spPr>
          <a:xfrm>
            <a:off x="5340752" y="3177897"/>
            <a:ext cx="11123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1200" dirty="0"/>
          </a:p>
          <a:p>
            <a:r>
              <a:rPr lang="sv-SE" sz="1200" dirty="0"/>
              <a:t>Gent</a:t>
            </a:r>
          </a:p>
          <a:p>
            <a:r>
              <a:rPr lang="sv-SE" sz="1200" dirty="0"/>
              <a:t>Charleroi</a:t>
            </a:r>
          </a:p>
          <a:p>
            <a:r>
              <a:rPr lang="sv-SE" sz="1200" dirty="0"/>
              <a:t>Breda</a:t>
            </a:r>
          </a:p>
          <a:p>
            <a:endParaRPr lang="sv-SE" sz="1200" dirty="0"/>
          </a:p>
          <a:p>
            <a:endParaRPr lang="sv-SE" sz="1200" dirty="0"/>
          </a:p>
          <a:p>
            <a:endParaRPr lang="sv-SE" dirty="0"/>
          </a:p>
          <a:p>
            <a:endParaRPr lang="sv-SE" dirty="0"/>
          </a:p>
        </p:txBody>
      </p:sp>
      <p:sp>
        <p:nvSpPr>
          <p:cNvPr id="27" name="Vänster klammerparentes 26">
            <a:extLst>
              <a:ext uri="{FF2B5EF4-FFF2-40B4-BE49-F238E27FC236}">
                <a16:creationId xmlns:a16="http://schemas.microsoft.com/office/drawing/2014/main" id="{FC57D6AB-BBF3-4038-951E-78E4C1932E14}"/>
              </a:ext>
            </a:extLst>
          </p:cNvPr>
          <p:cNvSpPr/>
          <p:nvPr/>
        </p:nvSpPr>
        <p:spPr>
          <a:xfrm>
            <a:off x="5912565" y="3089379"/>
            <a:ext cx="297114" cy="10303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9" name="Rak koppling 28">
            <a:extLst>
              <a:ext uri="{FF2B5EF4-FFF2-40B4-BE49-F238E27FC236}">
                <a16:creationId xmlns:a16="http://schemas.microsoft.com/office/drawing/2014/main" id="{30FE3419-2F5C-4D23-BC3E-45C0F32E9CA0}"/>
              </a:ext>
            </a:extLst>
          </p:cNvPr>
          <p:cNvCxnSpPr/>
          <p:nvPr/>
        </p:nvCxnSpPr>
        <p:spPr>
          <a:xfrm>
            <a:off x="6238706" y="3344887"/>
            <a:ext cx="9615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ktangel 29">
            <a:extLst>
              <a:ext uri="{FF2B5EF4-FFF2-40B4-BE49-F238E27FC236}">
                <a16:creationId xmlns:a16="http://schemas.microsoft.com/office/drawing/2014/main" id="{F02A97EC-197E-4D83-B9CF-238374BBE010}"/>
              </a:ext>
            </a:extLst>
          </p:cNvPr>
          <p:cNvSpPr/>
          <p:nvPr/>
        </p:nvSpPr>
        <p:spPr>
          <a:xfrm>
            <a:off x="8694105" y="3134013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28</a:t>
            </a:r>
          </a:p>
        </p:txBody>
      </p:sp>
      <p:cxnSp>
        <p:nvCxnSpPr>
          <p:cNvPr id="32" name="Rak koppling 31">
            <a:extLst>
              <a:ext uri="{FF2B5EF4-FFF2-40B4-BE49-F238E27FC236}">
                <a16:creationId xmlns:a16="http://schemas.microsoft.com/office/drawing/2014/main" id="{7EB6F141-6E61-47C1-97AB-52DAE6315A9A}"/>
              </a:ext>
            </a:extLst>
          </p:cNvPr>
          <p:cNvCxnSpPr/>
          <p:nvPr/>
        </p:nvCxnSpPr>
        <p:spPr>
          <a:xfrm>
            <a:off x="7866856" y="3305175"/>
            <a:ext cx="8167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ak koppling 33">
            <a:extLst>
              <a:ext uri="{FF2B5EF4-FFF2-40B4-BE49-F238E27FC236}">
                <a16:creationId xmlns:a16="http://schemas.microsoft.com/office/drawing/2014/main" id="{0BDC6281-D7E2-4B7E-B2D3-38B02DE5243D}"/>
              </a:ext>
            </a:extLst>
          </p:cNvPr>
          <p:cNvCxnSpPr/>
          <p:nvPr/>
        </p:nvCxnSpPr>
        <p:spPr>
          <a:xfrm>
            <a:off x="9285402" y="3324029"/>
            <a:ext cx="5184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ak koppling 35">
            <a:extLst>
              <a:ext uri="{FF2B5EF4-FFF2-40B4-BE49-F238E27FC236}">
                <a16:creationId xmlns:a16="http://schemas.microsoft.com/office/drawing/2014/main" id="{515B34D5-3B94-455A-88A5-896599F2F221}"/>
              </a:ext>
            </a:extLst>
          </p:cNvPr>
          <p:cNvCxnSpPr/>
          <p:nvPr/>
        </p:nvCxnSpPr>
        <p:spPr>
          <a:xfrm>
            <a:off x="9285402" y="3514725"/>
            <a:ext cx="5263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Objekt 36">
            <a:extLst>
              <a:ext uri="{FF2B5EF4-FFF2-40B4-BE49-F238E27FC236}">
                <a16:creationId xmlns:a16="http://schemas.microsoft.com/office/drawing/2014/main" id="{ACE13993-F1A5-4029-9760-A29AF8233B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9548" y="4583959"/>
          <a:ext cx="5700004" cy="4367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972089" imgH="381139" progId="Excel.Sheet.12">
                  <p:embed/>
                </p:oleObj>
              </mc:Choice>
              <mc:Fallback>
                <p:oleObj name="Worksheet" r:id="rId4" imgW="4972089" imgH="381139" progId="Excel.Sheet.12">
                  <p:embed/>
                  <p:pic>
                    <p:nvPicPr>
                      <p:cNvPr id="37" name="Objekt 36">
                        <a:extLst>
                          <a:ext uri="{FF2B5EF4-FFF2-40B4-BE49-F238E27FC236}">
                            <a16:creationId xmlns:a16="http://schemas.microsoft.com/office/drawing/2014/main" id="{ACE13993-F1A5-4029-9760-A29AF8233B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9548" y="4583959"/>
                        <a:ext cx="5700004" cy="4367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677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17" grpId="0"/>
      <p:bldP spid="18" grpId="0"/>
      <p:bldP spid="3" grpId="0"/>
      <p:bldP spid="19" grpId="0"/>
      <p:bldP spid="26" grpId="0"/>
      <p:bldP spid="27" grpId="0" animBg="1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59B0970-BD40-4D11-AAF4-52D68558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64" y="305637"/>
            <a:ext cx="10515600" cy="1325563"/>
          </a:xfrm>
        </p:spPr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05A52BA-9BFE-4C28-B2CD-8A0FA0D0D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sv-SE" dirty="0"/>
              <a:t>Varför blir per 100kg priset högre i </a:t>
            </a:r>
            <a:r>
              <a:rPr lang="sv-SE" dirty="0" err="1"/>
              <a:t>staffling</a:t>
            </a:r>
            <a:r>
              <a:rPr lang="sv-SE" dirty="0"/>
              <a:t> med lägre vikt? </a:t>
            </a:r>
          </a:p>
          <a:p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marL="457200" lvl="1" indent="0">
              <a:buNone/>
            </a:pPr>
            <a:endParaRPr lang="sv-SE" dirty="0"/>
          </a:p>
          <a:p>
            <a:pPr lvl="1"/>
            <a:r>
              <a:rPr lang="sv-SE" dirty="0"/>
              <a:t>Priset kompenserar risken</a:t>
            </a:r>
          </a:p>
          <a:p>
            <a:pPr lvl="1"/>
            <a:r>
              <a:rPr lang="sv-SE" dirty="0"/>
              <a:t>Priset innehåller</a:t>
            </a:r>
          </a:p>
          <a:p>
            <a:pPr lvl="2"/>
            <a:r>
              <a:rPr lang="sv-SE" dirty="0"/>
              <a:t>Administration, planeringstid </a:t>
            </a:r>
          </a:p>
          <a:p>
            <a:pPr lvl="2"/>
            <a:r>
              <a:rPr lang="sv-SE" dirty="0"/>
              <a:t>Fler mindre partier, mer planeringstid</a:t>
            </a:r>
          </a:p>
          <a:p>
            <a:pPr lvl="2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7C20871F-D22F-4452-9BA2-6AE6288497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67570" y="2352675"/>
          <a:ext cx="8825389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4972089" imgH="381139" progId="Excel.Sheet.12">
                  <p:embed/>
                </p:oleObj>
              </mc:Choice>
              <mc:Fallback>
                <p:oleObj name="Worksheet" r:id="rId3" imgW="4972089" imgH="381139" progId="Excel.Sheet.12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7C20871F-D22F-4452-9BA2-6AE6288497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7570" y="2352675"/>
                        <a:ext cx="8825389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ruta 12">
            <a:extLst>
              <a:ext uri="{FF2B5EF4-FFF2-40B4-BE49-F238E27FC236}">
                <a16:creationId xmlns:a16="http://schemas.microsoft.com/office/drawing/2014/main" id="{5E0D1903-0FBB-4406-B0FA-498975831B62}"/>
              </a:ext>
            </a:extLst>
          </p:cNvPr>
          <p:cNvSpPr txBox="1"/>
          <p:nvPr/>
        </p:nvSpPr>
        <p:spPr>
          <a:xfrm>
            <a:off x="8741496" y="3105706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220</a:t>
            </a:r>
            <a:r>
              <a:rPr lang="sv-SE" dirty="0"/>
              <a:t>00</a:t>
            </a:r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D149A6F1-6867-43DA-952D-76514A6348D5}"/>
              </a:ext>
            </a:extLst>
          </p:cNvPr>
          <p:cNvSpPr txBox="1"/>
          <p:nvPr/>
        </p:nvSpPr>
        <p:spPr>
          <a:xfrm>
            <a:off x="3464645" y="3091419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60</a:t>
            </a:r>
            <a:r>
              <a:rPr lang="sv-SE" dirty="0"/>
              <a:t>00</a:t>
            </a:r>
          </a:p>
        </p:txBody>
      </p:sp>
      <p:sp>
        <p:nvSpPr>
          <p:cNvPr id="15" name="textruta 14">
            <a:extLst>
              <a:ext uri="{FF2B5EF4-FFF2-40B4-BE49-F238E27FC236}">
                <a16:creationId xmlns:a16="http://schemas.microsoft.com/office/drawing/2014/main" id="{841C0E46-22C8-475C-8733-1696FD163596}"/>
              </a:ext>
            </a:extLst>
          </p:cNvPr>
          <p:cNvSpPr txBox="1"/>
          <p:nvPr/>
        </p:nvSpPr>
        <p:spPr>
          <a:xfrm>
            <a:off x="6679333" y="3091419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165</a:t>
            </a:r>
            <a:r>
              <a:rPr lang="sv-SE" dirty="0"/>
              <a:t>00</a:t>
            </a:r>
          </a:p>
        </p:txBody>
      </p:sp>
      <p:sp>
        <p:nvSpPr>
          <p:cNvPr id="16" name="textruta 15">
            <a:extLst>
              <a:ext uri="{FF2B5EF4-FFF2-40B4-BE49-F238E27FC236}">
                <a16:creationId xmlns:a16="http://schemas.microsoft.com/office/drawing/2014/main" id="{CE6AC748-41FA-499B-893D-04384BA71C4A}"/>
              </a:ext>
            </a:extLst>
          </p:cNvPr>
          <p:cNvSpPr txBox="1"/>
          <p:nvPr/>
        </p:nvSpPr>
        <p:spPr>
          <a:xfrm>
            <a:off x="5655395" y="3105706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135</a:t>
            </a:r>
            <a:r>
              <a:rPr lang="sv-SE" dirty="0"/>
              <a:t>00</a:t>
            </a:r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379D5657-373B-40A3-93F8-C7E482AFA052}"/>
              </a:ext>
            </a:extLst>
          </p:cNvPr>
          <p:cNvSpPr txBox="1"/>
          <p:nvPr/>
        </p:nvSpPr>
        <p:spPr>
          <a:xfrm>
            <a:off x="4488583" y="3091419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80</a:t>
            </a:r>
            <a:r>
              <a:rPr lang="sv-SE" dirty="0"/>
              <a:t>00</a:t>
            </a: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983948DF-AF41-4F0E-8253-9A1B85E66ED6}"/>
              </a:ext>
            </a:extLst>
          </p:cNvPr>
          <p:cNvSpPr txBox="1"/>
          <p:nvPr/>
        </p:nvSpPr>
        <p:spPr>
          <a:xfrm>
            <a:off x="2426420" y="3091419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40</a:t>
            </a:r>
            <a:r>
              <a:rPr lang="sv-SE" dirty="0"/>
              <a:t>00</a:t>
            </a:r>
          </a:p>
        </p:txBody>
      </p:sp>
      <p:sp>
        <p:nvSpPr>
          <p:cNvPr id="19" name="textruta 18">
            <a:extLst>
              <a:ext uri="{FF2B5EF4-FFF2-40B4-BE49-F238E27FC236}">
                <a16:creationId xmlns:a16="http://schemas.microsoft.com/office/drawing/2014/main" id="{0807EAE1-39BD-4F85-812B-12DD97552C3E}"/>
              </a:ext>
            </a:extLst>
          </p:cNvPr>
          <p:cNvSpPr txBox="1"/>
          <p:nvPr/>
        </p:nvSpPr>
        <p:spPr>
          <a:xfrm>
            <a:off x="7684221" y="3105706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/>
              <a:t>190</a:t>
            </a:r>
            <a:r>
              <a:rPr lang="sv-SE" dirty="0"/>
              <a:t>00</a:t>
            </a:r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2CBA3968-325F-4518-836F-DC10909D70F1}"/>
              </a:ext>
            </a:extLst>
          </p:cNvPr>
          <p:cNvSpPr txBox="1"/>
          <p:nvPr/>
        </p:nvSpPr>
        <p:spPr>
          <a:xfrm>
            <a:off x="507132" y="3028890"/>
            <a:ext cx="1533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/>
              <a:t>Brytpunkter</a:t>
            </a:r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3318A018-A264-410A-ACE4-44E7D386AB70}"/>
              </a:ext>
            </a:extLst>
          </p:cNvPr>
          <p:cNvSpPr txBox="1"/>
          <p:nvPr/>
        </p:nvSpPr>
        <p:spPr>
          <a:xfrm>
            <a:off x="8414574" y="3553563"/>
            <a:ext cx="3553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10959/220 = 49,81 </a:t>
            </a:r>
          </a:p>
        </p:txBody>
      </p:sp>
      <p:cxnSp>
        <p:nvCxnSpPr>
          <p:cNvPr id="24" name="Rak pilkoppling 23">
            <a:extLst>
              <a:ext uri="{FF2B5EF4-FFF2-40B4-BE49-F238E27FC236}">
                <a16:creationId xmlns:a16="http://schemas.microsoft.com/office/drawing/2014/main" id="{E4F9B27B-7BBE-4E88-9503-2D545F6A463D}"/>
              </a:ext>
            </a:extLst>
          </p:cNvPr>
          <p:cNvCxnSpPr>
            <a:cxnSpLocks/>
          </p:cNvCxnSpPr>
          <p:nvPr/>
        </p:nvCxnSpPr>
        <p:spPr>
          <a:xfrm flipH="1" flipV="1">
            <a:off x="9050696" y="2955395"/>
            <a:ext cx="876196" cy="598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ruta 25">
            <a:extLst>
              <a:ext uri="{FF2B5EF4-FFF2-40B4-BE49-F238E27FC236}">
                <a16:creationId xmlns:a16="http://schemas.microsoft.com/office/drawing/2014/main" id="{D9AF4DF3-2CCA-4748-A96E-22F15FE37405}"/>
              </a:ext>
            </a:extLst>
          </p:cNvPr>
          <p:cNvSpPr txBox="1"/>
          <p:nvPr/>
        </p:nvSpPr>
        <p:spPr>
          <a:xfrm>
            <a:off x="7115483" y="3948067"/>
            <a:ext cx="259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50 x 200 / 190 = 52,63  </a:t>
            </a:r>
          </a:p>
        </p:txBody>
      </p:sp>
      <p:cxnSp>
        <p:nvCxnSpPr>
          <p:cNvPr id="27" name="Rak pilkoppling 26">
            <a:extLst>
              <a:ext uri="{FF2B5EF4-FFF2-40B4-BE49-F238E27FC236}">
                <a16:creationId xmlns:a16="http://schemas.microsoft.com/office/drawing/2014/main" id="{A6463FD4-FA28-4AC4-92DC-6FF902A3F88B}"/>
              </a:ext>
            </a:extLst>
          </p:cNvPr>
          <p:cNvCxnSpPr>
            <a:cxnSpLocks/>
          </p:cNvCxnSpPr>
          <p:nvPr/>
        </p:nvCxnSpPr>
        <p:spPr>
          <a:xfrm flipH="1" flipV="1">
            <a:off x="7880808" y="3015654"/>
            <a:ext cx="1128898" cy="1037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ak pilkoppling 28">
            <a:extLst>
              <a:ext uri="{FF2B5EF4-FFF2-40B4-BE49-F238E27FC236}">
                <a16:creationId xmlns:a16="http://schemas.microsoft.com/office/drawing/2014/main" id="{0DB41BB8-834E-4CC5-907D-581E5FE7FC50}"/>
              </a:ext>
            </a:extLst>
          </p:cNvPr>
          <p:cNvCxnSpPr>
            <a:cxnSpLocks/>
          </p:cNvCxnSpPr>
          <p:nvPr/>
        </p:nvCxnSpPr>
        <p:spPr>
          <a:xfrm flipV="1">
            <a:off x="7391230" y="2909933"/>
            <a:ext cx="1465976" cy="109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ak pilkoppling 33">
            <a:extLst>
              <a:ext uri="{FF2B5EF4-FFF2-40B4-BE49-F238E27FC236}">
                <a16:creationId xmlns:a16="http://schemas.microsoft.com/office/drawing/2014/main" id="{CFDC06E8-BA51-4635-9C87-022B2B7F3F87}"/>
              </a:ext>
            </a:extLst>
          </p:cNvPr>
          <p:cNvCxnSpPr>
            <a:cxnSpLocks/>
          </p:cNvCxnSpPr>
          <p:nvPr/>
        </p:nvCxnSpPr>
        <p:spPr>
          <a:xfrm flipH="1" flipV="1">
            <a:off x="7957133" y="3429342"/>
            <a:ext cx="263951" cy="598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ruta 39">
            <a:extLst>
              <a:ext uri="{FF2B5EF4-FFF2-40B4-BE49-F238E27FC236}">
                <a16:creationId xmlns:a16="http://schemas.microsoft.com/office/drawing/2014/main" id="{D5194EEB-04A4-4838-9B3E-9E80596AF393}"/>
              </a:ext>
            </a:extLst>
          </p:cNvPr>
          <p:cNvSpPr txBox="1"/>
          <p:nvPr/>
        </p:nvSpPr>
        <p:spPr>
          <a:xfrm>
            <a:off x="5687520" y="3419954"/>
            <a:ext cx="259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53x180/165=  57,82 </a:t>
            </a:r>
          </a:p>
        </p:txBody>
      </p:sp>
      <p:cxnSp>
        <p:nvCxnSpPr>
          <p:cNvPr id="42" name="Rak pilkoppling 41">
            <a:extLst>
              <a:ext uri="{FF2B5EF4-FFF2-40B4-BE49-F238E27FC236}">
                <a16:creationId xmlns:a16="http://schemas.microsoft.com/office/drawing/2014/main" id="{AAA562D3-AA58-41C7-BE7D-0E12399BE3F5}"/>
              </a:ext>
            </a:extLst>
          </p:cNvPr>
          <p:cNvCxnSpPr>
            <a:cxnSpLocks/>
          </p:cNvCxnSpPr>
          <p:nvPr/>
        </p:nvCxnSpPr>
        <p:spPr>
          <a:xfrm flipH="1" flipV="1">
            <a:off x="6856870" y="2996501"/>
            <a:ext cx="521060" cy="464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ak pilkoppling 43">
            <a:extLst>
              <a:ext uri="{FF2B5EF4-FFF2-40B4-BE49-F238E27FC236}">
                <a16:creationId xmlns:a16="http://schemas.microsoft.com/office/drawing/2014/main" id="{7F1DA0F2-8CD6-412E-B0F7-EFFC44A53237}"/>
              </a:ext>
            </a:extLst>
          </p:cNvPr>
          <p:cNvCxnSpPr>
            <a:cxnSpLocks/>
          </p:cNvCxnSpPr>
          <p:nvPr/>
        </p:nvCxnSpPr>
        <p:spPr>
          <a:xfrm flipV="1">
            <a:off x="5975374" y="2874544"/>
            <a:ext cx="1654710" cy="697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ak pilkoppling 46">
            <a:extLst>
              <a:ext uri="{FF2B5EF4-FFF2-40B4-BE49-F238E27FC236}">
                <a16:creationId xmlns:a16="http://schemas.microsoft.com/office/drawing/2014/main" id="{BAFFF54D-2974-4E80-B625-951CDA905053}"/>
              </a:ext>
            </a:extLst>
          </p:cNvPr>
          <p:cNvCxnSpPr>
            <a:cxnSpLocks/>
          </p:cNvCxnSpPr>
          <p:nvPr/>
        </p:nvCxnSpPr>
        <p:spPr>
          <a:xfrm flipV="1">
            <a:off x="7909258" y="2685153"/>
            <a:ext cx="587449" cy="1342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ak pilkoppling 50">
            <a:extLst>
              <a:ext uri="{FF2B5EF4-FFF2-40B4-BE49-F238E27FC236}">
                <a16:creationId xmlns:a16="http://schemas.microsoft.com/office/drawing/2014/main" id="{E60F61C5-A573-4CA9-890F-6EEBD293D9BE}"/>
              </a:ext>
            </a:extLst>
          </p:cNvPr>
          <p:cNvCxnSpPr>
            <a:cxnSpLocks/>
          </p:cNvCxnSpPr>
          <p:nvPr/>
        </p:nvCxnSpPr>
        <p:spPr>
          <a:xfrm flipV="1">
            <a:off x="6293569" y="2685313"/>
            <a:ext cx="1025842" cy="788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ak pilkoppling 56">
            <a:extLst>
              <a:ext uri="{FF2B5EF4-FFF2-40B4-BE49-F238E27FC236}">
                <a16:creationId xmlns:a16="http://schemas.microsoft.com/office/drawing/2014/main" id="{D3828C5B-9650-427A-AF19-650F46E2BC96}"/>
              </a:ext>
            </a:extLst>
          </p:cNvPr>
          <p:cNvCxnSpPr>
            <a:cxnSpLocks/>
          </p:cNvCxnSpPr>
          <p:nvPr/>
        </p:nvCxnSpPr>
        <p:spPr>
          <a:xfrm flipH="1" flipV="1">
            <a:off x="8995907" y="3373770"/>
            <a:ext cx="316386" cy="329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ak pilkoppling 61">
            <a:extLst>
              <a:ext uri="{FF2B5EF4-FFF2-40B4-BE49-F238E27FC236}">
                <a16:creationId xmlns:a16="http://schemas.microsoft.com/office/drawing/2014/main" id="{3FE82CA4-D41E-4B72-A162-C0C10AD8BE7A}"/>
              </a:ext>
            </a:extLst>
          </p:cNvPr>
          <p:cNvCxnSpPr>
            <a:cxnSpLocks/>
          </p:cNvCxnSpPr>
          <p:nvPr/>
        </p:nvCxnSpPr>
        <p:spPr>
          <a:xfrm flipV="1">
            <a:off x="8967455" y="2933486"/>
            <a:ext cx="798125" cy="751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ak pilkoppling 66">
            <a:extLst>
              <a:ext uri="{FF2B5EF4-FFF2-40B4-BE49-F238E27FC236}">
                <a16:creationId xmlns:a16="http://schemas.microsoft.com/office/drawing/2014/main" id="{8600B19B-2B49-4009-A1C2-0018D00F2748}"/>
              </a:ext>
            </a:extLst>
          </p:cNvPr>
          <p:cNvCxnSpPr>
            <a:cxnSpLocks/>
          </p:cNvCxnSpPr>
          <p:nvPr/>
        </p:nvCxnSpPr>
        <p:spPr>
          <a:xfrm flipV="1">
            <a:off x="6772021" y="3352256"/>
            <a:ext cx="203697" cy="277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5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565E127-38C0-4DAF-8C52-0C90CF11C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7AC7493-AB12-4CC6-BE7C-F1AD5AC02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Pris i </a:t>
            </a:r>
            <a:r>
              <a:rPr lang="sv-SE" dirty="0" err="1"/>
              <a:t>staffling</a:t>
            </a:r>
            <a:r>
              <a:rPr lang="sv-SE" dirty="0"/>
              <a:t> +2500 upp till 20 000kg</a:t>
            </a:r>
          </a:p>
          <a:p>
            <a:pPr lvl="1"/>
            <a:r>
              <a:rPr lang="sv-SE" dirty="0"/>
              <a:t>Pris för 13,6 m </a:t>
            </a:r>
            <a:r>
              <a:rPr lang="sv-SE" dirty="0" err="1"/>
              <a:t>trl</a:t>
            </a:r>
            <a:r>
              <a:rPr lang="sv-SE" dirty="0"/>
              <a:t> divideras med 220 (22 000kg)</a:t>
            </a:r>
          </a:p>
          <a:p>
            <a:pPr lvl="1"/>
            <a:r>
              <a:rPr lang="sv-SE" dirty="0"/>
              <a:t>Resultatet blir priset i 20 000kg </a:t>
            </a:r>
            <a:r>
              <a:rPr lang="sv-SE" dirty="0" err="1"/>
              <a:t>staffling</a:t>
            </a:r>
            <a:endParaRPr lang="sv-SE" dirty="0"/>
          </a:p>
          <a:p>
            <a:pPr lvl="1"/>
            <a:r>
              <a:rPr lang="sv-SE" dirty="0"/>
              <a:t>Priset i 20 000kg </a:t>
            </a:r>
            <a:r>
              <a:rPr lang="sv-SE" dirty="0" err="1"/>
              <a:t>staffling</a:t>
            </a:r>
            <a:r>
              <a:rPr lang="sv-SE" dirty="0"/>
              <a:t> multiplaceras med 200 (20 000kg) och divideras med 190 ( 19 000kg) </a:t>
            </a:r>
          </a:p>
          <a:p>
            <a:pPr lvl="1"/>
            <a:r>
              <a:rPr lang="sv-SE" dirty="0"/>
              <a:t>Resultatet blir priset i 18 000kg </a:t>
            </a:r>
            <a:r>
              <a:rPr lang="sv-SE" dirty="0" err="1"/>
              <a:t>staffling</a:t>
            </a:r>
            <a:endParaRPr lang="sv-SE" dirty="0"/>
          </a:p>
          <a:p>
            <a:pPr lvl="1"/>
            <a:r>
              <a:rPr lang="sv-SE" dirty="0"/>
              <a:t>Priset i 18 000kg </a:t>
            </a:r>
            <a:r>
              <a:rPr lang="sv-SE" dirty="0" err="1"/>
              <a:t>staffling</a:t>
            </a:r>
            <a:r>
              <a:rPr lang="sv-SE" dirty="0"/>
              <a:t> multipliceras med 180 (18 000kg) och divideras med 165 ( 16 500kg)</a:t>
            </a:r>
          </a:p>
          <a:p>
            <a:pPr lvl="1"/>
            <a:r>
              <a:rPr lang="sv-SE" dirty="0"/>
              <a:t>OSV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278556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59B0970-BD40-4D11-AAF4-52D685586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05A52BA-9BFE-4C28-B2CD-8A0FA0D0D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75624" cy="4933394"/>
          </a:xfrm>
        </p:spPr>
        <p:txBody>
          <a:bodyPr>
            <a:normAutofit/>
          </a:bodyPr>
          <a:lstStyle/>
          <a:p>
            <a:r>
              <a:rPr lang="sv-SE" dirty="0"/>
              <a:t>Kunder med samma avstånd får samma pris</a:t>
            </a:r>
          </a:p>
          <a:p>
            <a:r>
              <a:rPr lang="sv-SE" dirty="0"/>
              <a:t>Nedan pris baserar sig på </a:t>
            </a:r>
          </a:p>
          <a:p>
            <a:endParaRPr lang="sv-SE" dirty="0"/>
          </a:p>
          <a:p>
            <a:pPr marL="0" indent="0">
              <a:buNone/>
            </a:pPr>
            <a:endParaRPr lang="sv-SE" dirty="0"/>
          </a:p>
          <a:p>
            <a:endParaRPr lang="sv-SE" dirty="0"/>
          </a:p>
          <a:p>
            <a:pPr lvl="1"/>
            <a:endParaRPr lang="sv-SE" dirty="0"/>
          </a:p>
          <a:p>
            <a:pPr marL="457200" lvl="1" indent="0">
              <a:buNone/>
            </a:pPr>
            <a:endParaRPr lang="sv-SE" dirty="0"/>
          </a:p>
          <a:p>
            <a:pPr lvl="1"/>
            <a:r>
              <a:rPr lang="sv-SE" dirty="0"/>
              <a:t>Kunden som fått priset enligt ovan har sändningar som varierar.</a:t>
            </a:r>
          </a:p>
          <a:p>
            <a:pPr lvl="1"/>
            <a:r>
              <a:rPr lang="sv-SE" dirty="0"/>
              <a:t>De är aldrig mindre än 2500kg</a:t>
            </a:r>
          </a:p>
          <a:p>
            <a:pPr lvl="1"/>
            <a:endParaRPr lang="sv-SE" dirty="0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7C20871F-D22F-4452-9BA2-6AE6288497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0539" y="4276349"/>
          <a:ext cx="8826500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972089" imgH="381139" progId="Excel.Sheet.12">
                  <p:embed/>
                </p:oleObj>
              </mc:Choice>
              <mc:Fallback>
                <p:oleObj name="Worksheet" r:id="rId2" imgW="4972089" imgH="381139" progId="Excel.Sheet.12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7C20871F-D22F-4452-9BA2-6AE6288497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90539" y="4276349"/>
                        <a:ext cx="8826500" cy="67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6CD79BC4-4DEB-458B-BE60-DDDD7D40CB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37339" y="1607390"/>
          <a:ext cx="4334703" cy="25340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3790755" imgH="2216173" progId="Excel.Sheet.12">
                  <p:embed/>
                </p:oleObj>
              </mc:Choice>
              <mc:Fallback>
                <p:oleObj name="Worksheet" r:id="rId4" imgW="3790755" imgH="2216173" progId="Excel.Sheet.12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6CD79BC4-4DEB-458B-BE60-DDDD7D40CB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37339" y="1607390"/>
                        <a:ext cx="4334703" cy="25340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468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379D1EAC-AA78-4C0D-A4DF-F161735A2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7F911DC5-1D3A-4A7D-8949-5A06982710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2424" y="1577975"/>
            <a:ext cx="5181600" cy="3422650"/>
          </a:xfrm>
        </p:spPr>
        <p:txBody>
          <a:bodyPr/>
          <a:lstStyle/>
          <a:p>
            <a:r>
              <a:rPr lang="sv-SE" dirty="0"/>
              <a:t>Ex1</a:t>
            </a:r>
          </a:p>
          <a:p>
            <a:r>
              <a:rPr lang="sv-SE" dirty="0"/>
              <a:t>5 kunder i Grimsås</a:t>
            </a:r>
          </a:p>
          <a:p>
            <a:pPr lvl="1"/>
            <a:r>
              <a:rPr lang="sv-SE" dirty="0"/>
              <a:t>5 sändningar som ska till NL Breda</a:t>
            </a:r>
          </a:p>
          <a:p>
            <a:pPr lvl="2"/>
            <a:r>
              <a:rPr lang="sv-SE" dirty="0"/>
              <a:t>5000kg per sändning</a:t>
            </a:r>
          </a:p>
          <a:p>
            <a:pPr lvl="1"/>
            <a:r>
              <a:rPr lang="sv-SE" dirty="0"/>
              <a:t>Inkomst</a:t>
            </a:r>
          </a:p>
          <a:p>
            <a:pPr lvl="2"/>
            <a:r>
              <a:rPr lang="sv-SE" dirty="0"/>
              <a:t>90 x 50 = 4500:- per sändning x 5 = 22 500:-</a:t>
            </a:r>
          </a:p>
          <a:p>
            <a:endParaRPr lang="sv-SE" dirty="0"/>
          </a:p>
        </p:txBody>
      </p:sp>
      <p:sp>
        <p:nvSpPr>
          <p:cNvPr id="9" name="Platshållare för innehåll 8">
            <a:extLst>
              <a:ext uri="{FF2B5EF4-FFF2-40B4-BE49-F238E27FC236}">
                <a16:creationId xmlns:a16="http://schemas.microsoft.com/office/drawing/2014/main" id="{FD06BEFF-5898-43B8-8044-0184871FB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90688"/>
            <a:ext cx="5181600" cy="4351338"/>
          </a:xfrm>
        </p:spPr>
        <p:txBody>
          <a:bodyPr/>
          <a:lstStyle/>
          <a:p>
            <a:pPr marL="457200" lvl="1" indent="0">
              <a:buNone/>
            </a:pPr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pPr lvl="1"/>
            <a:endParaRPr lang="sv-SE" dirty="0"/>
          </a:p>
          <a:p>
            <a:endParaRPr lang="sv-SE" dirty="0"/>
          </a:p>
        </p:txBody>
      </p:sp>
      <p:graphicFrame>
        <p:nvGraphicFramePr>
          <p:cNvPr id="10" name="Objekt 9">
            <a:extLst>
              <a:ext uri="{FF2B5EF4-FFF2-40B4-BE49-F238E27FC236}">
                <a16:creationId xmlns:a16="http://schemas.microsoft.com/office/drawing/2014/main" id="{CE73A9F8-0A4D-4200-83BC-02DA705BA6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4020" y="4457591"/>
          <a:ext cx="5700004" cy="4367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972089" imgH="381139" progId="Excel.Sheet.12">
                  <p:embed/>
                </p:oleObj>
              </mc:Choice>
              <mc:Fallback>
                <p:oleObj name="Worksheet" r:id="rId2" imgW="4972089" imgH="381139" progId="Excel.Sheet.12">
                  <p:embed/>
                  <p:pic>
                    <p:nvPicPr>
                      <p:cNvPr id="10" name="Objekt 9">
                        <a:extLst>
                          <a:ext uri="{FF2B5EF4-FFF2-40B4-BE49-F238E27FC236}">
                            <a16:creationId xmlns:a16="http://schemas.microsoft.com/office/drawing/2014/main" id="{CE73A9F8-0A4D-4200-83BC-02DA705BA6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4020" y="4457591"/>
                        <a:ext cx="5700004" cy="4367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ruta 10">
            <a:extLst>
              <a:ext uri="{FF2B5EF4-FFF2-40B4-BE49-F238E27FC236}">
                <a16:creationId xmlns:a16="http://schemas.microsoft.com/office/drawing/2014/main" id="{DEE10D92-BD30-4FCA-A6D3-DB4161C0799D}"/>
              </a:ext>
            </a:extLst>
          </p:cNvPr>
          <p:cNvSpPr txBox="1"/>
          <p:nvPr/>
        </p:nvSpPr>
        <p:spPr>
          <a:xfrm>
            <a:off x="214020" y="4086781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Grimsås - Breda</a:t>
            </a: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2C04431D-6382-4F17-93E9-FAE0045992C8}"/>
              </a:ext>
            </a:extLst>
          </p:cNvPr>
          <p:cNvSpPr txBox="1"/>
          <p:nvPr/>
        </p:nvSpPr>
        <p:spPr>
          <a:xfrm>
            <a:off x="6686550" y="4351704"/>
            <a:ext cx="4591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/>
              <a:t>Resultat</a:t>
            </a:r>
          </a:p>
          <a:p>
            <a:r>
              <a:rPr lang="sv-SE" sz="2000" dirty="0"/>
              <a:t>Inkomst 22 500:- </a:t>
            </a:r>
          </a:p>
          <a:p>
            <a:r>
              <a:rPr lang="sv-SE" sz="2000" dirty="0"/>
              <a:t>Kostnad 9886:-</a:t>
            </a:r>
          </a:p>
          <a:p>
            <a:r>
              <a:rPr lang="sv-SE" sz="2000" dirty="0"/>
              <a:t>Vinst 12 614:-</a:t>
            </a:r>
          </a:p>
          <a:p>
            <a:r>
              <a:rPr lang="sv-SE" sz="2000" dirty="0"/>
              <a:t>2522:- per uppdrag</a:t>
            </a: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13E42FB9-02E5-41A4-A68B-915700293A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24184" y="1577975"/>
          <a:ext cx="5062666" cy="1975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3790755" imgH="1479665" progId="Excel.Sheet.12">
                  <p:embed/>
                </p:oleObj>
              </mc:Choice>
              <mc:Fallback>
                <p:oleObj name="Worksheet" r:id="rId4" imgW="3790755" imgH="1479665" progId="Excel.Sheet.12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13E42FB9-02E5-41A4-A68B-915700293A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24184" y="1577975"/>
                        <a:ext cx="5062666" cy="1975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ruta 2">
            <a:extLst>
              <a:ext uri="{FF2B5EF4-FFF2-40B4-BE49-F238E27FC236}">
                <a16:creationId xmlns:a16="http://schemas.microsoft.com/office/drawing/2014/main" id="{0F6791C6-95D5-438B-8941-D60695077630}"/>
              </a:ext>
            </a:extLst>
          </p:cNvPr>
          <p:cNvSpPr txBox="1"/>
          <p:nvPr/>
        </p:nvSpPr>
        <p:spPr>
          <a:xfrm>
            <a:off x="6576797" y="1141650"/>
            <a:ext cx="2403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Kostnader</a:t>
            </a:r>
          </a:p>
        </p:txBody>
      </p:sp>
      <p:cxnSp>
        <p:nvCxnSpPr>
          <p:cNvPr id="5" name="Rak pilkoppling 4">
            <a:extLst>
              <a:ext uri="{FF2B5EF4-FFF2-40B4-BE49-F238E27FC236}">
                <a16:creationId xmlns:a16="http://schemas.microsoft.com/office/drawing/2014/main" id="{273DE9BD-11F7-440A-BC88-31447C215EE9}"/>
              </a:ext>
            </a:extLst>
          </p:cNvPr>
          <p:cNvCxnSpPr>
            <a:cxnSpLocks/>
          </p:cNvCxnSpPr>
          <p:nvPr/>
        </p:nvCxnSpPr>
        <p:spPr>
          <a:xfrm flipH="1">
            <a:off x="1273074" y="3934803"/>
            <a:ext cx="800684" cy="833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k pilkoppling 16">
            <a:extLst>
              <a:ext uri="{FF2B5EF4-FFF2-40B4-BE49-F238E27FC236}">
                <a16:creationId xmlns:a16="http://schemas.microsoft.com/office/drawing/2014/main" id="{703690EA-F2AF-414A-BFBF-8B968AC93586}"/>
              </a:ext>
            </a:extLst>
          </p:cNvPr>
          <p:cNvCxnSpPr>
            <a:cxnSpLocks/>
          </p:cNvCxnSpPr>
          <p:nvPr/>
        </p:nvCxnSpPr>
        <p:spPr>
          <a:xfrm flipH="1" flipV="1">
            <a:off x="2119020" y="3123503"/>
            <a:ext cx="364977" cy="591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49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>
            <a:extLst>
              <a:ext uri="{FF2B5EF4-FFF2-40B4-BE49-F238E27FC236}">
                <a16:creationId xmlns:a16="http://schemas.microsoft.com/office/drawing/2014/main" id="{26BB8797-6A68-48C0-98D8-685695A13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30" y="194866"/>
            <a:ext cx="10515600" cy="1325563"/>
          </a:xfrm>
        </p:spPr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AAAB0F31-949E-4E94-9BC5-59F43C969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2291"/>
            <a:ext cx="10515600" cy="4351338"/>
          </a:xfrm>
        </p:spPr>
        <p:txBody>
          <a:bodyPr>
            <a:normAutofit/>
          </a:bodyPr>
          <a:lstStyle/>
          <a:p>
            <a:r>
              <a:rPr lang="sv-SE" dirty="0"/>
              <a:t>Ex2</a:t>
            </a:r>
          </a:p>
          <a:p>
            <a:r>
              <a:rPr lang="sv-SE" dirty="0"/>
              <a:t>5 kunder 5 sändningar som ska till </a:t>
            </a:r>
          </a:p>
          <a:p>
            <a:pPr marL="457200" lvl="1" indent="0">
              <a:buNone/>
            </a:pPr>
            <a:r>
              <a:rPr lang="sv-SE" dirty="0"/>
              <a:t>NL Breda</a:t>
            </a:r>
          </a:p>
          <a:p>
            <a:pPr lvl="1"/>
            <a:r>
              <a:rPr lang="sv-SE" dirty="0"/>
              <a:t>5000kg per sändning</a:t>
            </a:r>
          </a:p>
          <a:p>
            <a:r>
              <a:rPr lang="sv-SE" dirty="0"/>
              <a:t>5 lastningsorter</a:t>
            </a:r>
          </a:p>
          <a:p>
            <a:pPr lvl="1"/>
            <a:r>
              <a:rPr lang="sv-SE" dirty="0"/>
              <a:t>Falkenberg, Grimsås, Stora </a:t>
            </a:r>
            <a:r>
              <a:rPr lang="sv-SE" dirty="0" err="1"/>
              <a:t>Levene</a:t>
            </a:r>
            <a:r>
              <a:rPr lang="sv-SE" dirty="0"/>
              <a:t>, </a:t>
            </a:r>
          </a:p>
          <a:p>
            <a:pPr marL="457200" lvl="1" indent="0">
              <a:buNone/>
            </a:pPr>
            <a:r>
              <a:rPr lang="sv-SE" dirty="0"/>
              <a:t>Brålanda, Kungshamn</a:t>
            </a:r>
          </a:p>
          <a:p>
            <a:pPr lvl="2"/>
            <a:r>
              <a:rPr lang="sv-SE" dirty="0"/>
              <a:t>Samtliga order ca 12 mil från Göteborg</a:t>
            </a:r>
          </a:p>
          <a:p>
            <a:pPr lvl="1"/>
            <a:r>
              <a:rPr lang="sv-SE" dirty="0"/>
              <a:t>Samma </a:t>
            </a:r>
            <a:r>
              <a:rPr lang="sv-SE" dirty="0" err="1"/>
              <a:t>lastbärare</a:t>
            </a:r>
            <a:r>
              <a:rPr lang="sv-SE" dirty="0"/>
              <a:t> hämtar</a:t>
            </a:r>
          </a:p>
          <a:p>
            <a:pPr lvl="2"/>
            <a:r>
              <a:rPr lang="sv-SE" dirty="0"/>
              <a:t>Rutt ca 58 mil </a:t>
            </a:r>
          </a:p>
          <a:p>
            <a:endParaRPr lang="sv-SE" dirty="0"/>
          </a:p>
          <a:p>
            <a:endParaRPr lang="sv-SE" dirty="0"/>
          </a:p>
          <a:p>
            <a:endParaRPr lang="sv-SE" dirty="0"/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6209CD63-487E-453D-9161-8C5078FA0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17" t="9980" r="13750" b="8148"/>
          <a:stretch/>
        </p:blipFill>
        <p:spPr>
          <a:xfrm>
            <a:off x="6482080" y="1048305"/>
            <a:ext cx="5588000" cy="561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84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BB4FC9B-9479-4A68-BBF8-9F7A8103C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00648A8-391B-4499-9F76-A9EE1A7FB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4" y="1579722"/>
            <a:ext cx="10515600" cy="4351338"/>
          </a:xfrm>
        </p:spPr>
        <p:txBody>
          <a:bodyPr/>
          <a:lstStyle/>
          <a:p>
            <a:r>
              <a:rPr lang="sv-SE" dirty="0"/>
              <a:t>Resultat</a:t>
            </a:r>
          </a:p>
          <a:p>
            <a:pPr lvl="1"/>
            <a:r>
              <a:rPr lang="sv-SE" dirty="0"/>
              <a:t>Kostnad 58 mil 6537:- </a:t>
            </a:r>
            <a:r>
              <a:rPr lang="sv-SE" dirty="0" err="1"/>
              <a:t>inkl</a:t>
            </a:r>
            <a:r>
              <a:rPr lang="sv-SE" dirty="0"/>
              <a:t> DMT</a:t>
            </a:r>
          </a:p>
          <a:p>
            <a:pPr lvl="1"/>
            <a:r>
              <a:rPr lang="sv-SE" dirty="0"/>
              <a:t>Inkomst</a:t>
            </a:r>
          </a:p>
          <a:p>
            <a:pPr lvl="2"/>
            <a:r>
              <a:rPr lang="sv-SE" dirty="0"/>
              <a:t>90 x 50 = 4500:- per sändning x 5 = 22 500:-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E4A3559B-8390-4E40-BFE1-8734DC681FD5}"/>
              </a:ext>
            </a:extLst>
          </p:cNvPr>
          <p:cNvSpPr/>
          <p:nvPr/>
        </p:nvSpPr>
        <p:spPr>
          <a:xfrm>
            <a:off x="1901662" y="4028323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sz="2000" dirty="0"/>
              <a:t>Resultat</a:t>
            </a:r>
          </a:p>
          <a:p>
            <a:r>
              <a:rPr lang="sv-SE" sz="2000" dirty="0"/>
              <a:t>Inkomst 22 500:- </a:t>
            </a:r>
          </a:p>
          <a:p>
            <a:r>
              <a:rPr lang="sv-SE" sz="2000" dirty="0"/>
              <a:t>Kostnad 15 070:-</a:t>
            </a:r>
          </a:p>
          <a:p>
            <a:r>
              <a:rPr lang="sv-SE" sz="2000" dirty="0"/>
              <a:t>Vinst 7430:-</a:t>
            </a:r>
          </a:p>
          <a:p>
            <a:r>
              <a:rPr lang="sv-SE" sz="2000" dirty="0"/>
              <a:t>1486:- per uppdrag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B2797BF3-83C5-4D0F-B769-2CA4966ABC23}"/>
              </a:ext>
            </a:extLst>
          </p:cNvPr>
          <p:cNvSpPr txBox="1"/>
          <p:nvPr/>
        </p:nvSpPr>
        <p:spPr>
          <a:xfrm>
            <a:off x="10920411" y="3755391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6537</a:t>
            </a:r>
          </a:p>
        </p:txBody>
      </p:sp>
      <p:cxnSp>
        <p:nvCxnSpPr>
          <p:cNvPr id="12" name="Rak koppling 11">
            <a:extLst>
              <a:ext uri="{FF2B5EF4-FFF2-40B4-BE49-F238E27FC236}">
                <a16:creationId xmlns:a16="http://schemas.microsoft.com/office/drawing/2014/main" id="{5E078BF7-DC73-4995-B153-179933132D7E}"/>
              </a:ext>
            </a:extLst>
          </p:cNvPr>
          <p:cNvCxnSpPr/>
          <p:nvPr/>
        </p:nvCxnSpPr>
        <p:spPr>
          <a:xfrm>
            <a:off x="10258425" y="3940057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k koppling 13">
            <a:extLst>
              <a:ext uri="{FF2B5EF4-FFF2-40B4-BE49-F238E27FC236}">
                <a16:creationId xmlns:a16="http://schemas.microsoft.com/office/drawing/2014/main" id="{A0EB310C-7A85-4A21-A8B8-22D12446D5E5}"/>
              </a:ext>
            </a:extLst>
          </p:cNvPr>
          <p:cNvCxnSpPr>
            <a:cxnSpLocks/>
          </p:cNvCxnSpPr>
          <p:nvPr/>
        </p:nvCxnSpPr>
        <p:spPr>
          <a:xfrm>
            <a:off x="10477500" y="412472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k koppling 27">
            <a:extLst>
              <a:ext uri="{FF2B5EF4-FFF2-40B4-BE49-F238E27FC236}">
                <a16:creationId xmlns:a16="http://schemas.microsoft.com/office/drawing/2014/main" id="{95CAE215-C102-464E-B1B5-56157207C9BE}"/>
              </a:ext>
            </a:extLst>
          </p:cNvPr>
          <p:cNvCxnSpPr/>
          <p:nvPr/>
        </p:nvCxnSpPr>
        <p:spPr>
          <a:xfrm>
            <a:off x="10429875" y="4124723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kt 10">
            <a:extLst>
              <a:ext uri="{FF2B5EF4-FFF2-40B4-BE49-F238E27FC236}">
                <a16:creationId xmlns:a16="http://schemas.microsoft.com/office/drawing/2014/main" id="{A8EF090B-5E5B-466B-A44C-7682733F7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4681" y="3810280"/>
          <a:ext cx="4277631" cy="1669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790755" imgH="1479665" progId="Excel.Sheet.12">
                  <p:embed/>
                </p:oleObj>
              </mc:Choice>
              <mc:Fallback>
                <p:oleObj name="Worksheet" r:id="rId3" imgW="3790755" imgH="1479665" progId="Excel.Sheet.12">
                  <p:embed/>
                  <p:pic>
                    <p:nvPicPr>
                      <p:cNvPr id="11" name="Objekt 10">
                        <a:extLst>
                          <a:ext uri="{FF2B5EF4-FFF2-40B4-BE49-F238E27FC236}">
                            <a16:creationId xmlns:a16="http://schemas.microsoft.com/office/drawing/2014/main" id="{A8EF090B-5E5B-466B-A44C-7682733F7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04681" y="3810280"/>
                        <a:ext cx="4277631" cy="1669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ruta 12">
            <a:extLst>
              <a:ext uri="{FF2B5EF4-FFF2-40B4-BE49-F238E27FC236}">
                <a16:creationId xmlns:a16="http://schemas.microsoft.com/office/drawing/2014/main" id="{40C68C3E-8B89-4A87-BB6E-32F0EC2F7E3D}"/>
              </a:ext>
            </a:extLst>
          </p:cNvPr>
          <p:cNvSpPr txBox="1"/>
          <p:nvPr/>
        </p:nvSpPr>
        <p:spPr>
          <a:xfrm>
            <a:off x="10882312" y="5152866"/>
            <a:ext cx="923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15 070</a:t>
            </a:r>
          </a:p>
        </p:txBody>
      </p:sp>
      <p:cxnSp>
        <p:nvCxnSpPr>
          <p:cNvPr id="15" name="Rak koppling 14">
            <a:extLst>
              <a:ext uri="{FF2B5EF4-FFF2-40B4-BE49-F238E27FC236}">
                <a16:creationId xmlns:a16="http://schemas.microsoft.com/office/drawing/2014/main" id="{B429E6C0-B014-47F1-9D98-DBD7A3F23DB3}"/>
              </a:ext>
            </a:extLst>
          </p:cNvPr>
          <p:cNvCxnSpPr/>
          <p:nvPr/>
        </p:nvCxnSpPr>
        <p:spPr>
          <a:xfrm>
            <a:off x="10348911" y="5376030"/>
            <a:ext cx="571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öger klammerparentes 4">
            <a:extLst>
              <a:ext uri="{FF2B5EF4-FFF2-40B4-BE49-F238E27FC236}">
                <a16:creationId xmlns:a16="http://schemas.microsoft.com/office/drawing/2014/main" id="{A533BA38-4463-423D-8135-2D1DC89E5034}"/>
              </a:ext>
            </a:extLst>
          </p:cNvPr>
          <p:cNvSpPr/>
          <p:nvPr/>
        </p:nvSpPr>
        <p:spPr>
          <a:xfrm>
            <a:off x="6297105" y="3242821"/>
            <a:ext cx="307576" cy="13255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A5030BD7-F259-4F3F-B8ED-A18D5984B14B}"/>
              </a:ext>
            </a:extLst>
          </p:cNvPr>
          <p:cNvSpPr txBox="1"/>
          <p:nvPr/>
        </p:nvSpPr>
        <p:spPr>
          <a:xfrm>
            <a:off x="5500592" y="3269749"/>
            <a:ext cx="11123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dirty="0"/>
              <a:t>Falkenberg</a:t>
            </a:r>
          </a:p>
          <a:p>
            <a:r>
              <a:rPr lang="sv-SE" sz="1200" dirty="0"/>
              <a:t>Grimsås</a:t>
            </a:r>
          </a:p>
          <a:p>
            <a:r>
              <a:rPr lang="sv-SE" sz="1200" dirty="0"/>
              <a:t>Stora </a:t>
            </a:r>
            <a:r>
              <a:rPr lang="sv-SE" sz="1200" dirty="0" err="1"/>
              <a:t>Levene</a:t>
            </a:r>
            <a:endParaRPr lang="sv-SE" sz="1200" dirty="0"/>
          </a:p>
          <a:p>
            <a:r>
              <a:rPr lang="sv-SE" sz="1200" dirty="0"/>
              <a:t>Brålanda</a:t>
            </a:r>
          </a:p>
          <a:p>
            <a:r>
              <a:rPr lang="sv-SE" sz="1200" dirty="0"/>
              <a:t>Kungshamn</a:t>
            </a:r>
          </a:p>
          <a:p>
            <a:r>
              <a:rPr lang="sv-SE" sz="1200" dirty="0"/>
              <a:t>Göteborg</a:t>
            </a:r>
          </a:p>
          <a:p>
            <a:endParaRPr lang="sv-SE" dirty="0"/>
          </a:p>
          <a:p>
            <a:endParaRPr lang="sv-SE" dirty="0"/>
          </a:p>
        </p:txBody>
      </p:sp>
      <p:cxnSp>
        <p:nvCxnSpPr>
          <p:cNvPr id="10" name="Rak koppling 9">
            <a:extLst>
              <a:ext uri="{FF2B5EF4-FFF2-40B4-BE49-F238E27FC236}">
                <a16:creationId xmlns:a16="http://schemas.microsoft.com/office/drawing/2014/main" id="{1D533F74-6D72-46B1-991C-35FE9898960A}"/>
              </a:ext>
            </a:extLst>
          </p:cNvPr>
          <p:cNvCxnSpPr>
            <a:cxnSpLocks/>
          </p:cNvCxnSpPr>
          <p:nvPr/>
        </p:nvCxnSpPr>
        <p:spPr>
          <a:xfrm>
            <a:off x="6683605" y="3941971"/>
            <a:ext cx="11538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ruta 16">
            <a:extLst>
              <a:ext uri="{FF2B5EF4-FFF2-40B4-BE49-F238E27FC236}">
                <a16:creationId xmlns:a16="http://schemas.microsoft.com/office/drawing/2014/main" id="{F4DD692B-1D02-469F-BB4B-8D26836B7EEE}"/>
              </a:ext>
            </a:extLst>
          </p:cNvPr>
          <p:cNvSpPr txBox="1"/>
          <p:nvPr/>
        </p:nvSpPr>
        <p:spPr>
          <a:xfrm>
            <a:off x="9106340" y="3755391"/>
            <a:ext cx="86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58</a:t>
            </a:r>
          </a:p>
        </p:txBody>
      </p:sp>
      <p:cxnSp>
        <p:nvCxnSpPr>
          <p:cNvPr id="19" name="Rak koppling 18">
            <a:extLst>
              <a:ext uri="{FF2B5EF4-FFF2-40B4-BE49-F238E27FC236}">
                <a16:creationId xmlns:a16="http://schemas.microsoft.com/office/drawing/2014/main" id="{F09CF32A-B2FD-4363-8137-C453821CF290}"/>
              </a:ext>
            </a:extLst>
          </p:cNvPr>
          <p:cNvCxnSpPr/>
          <p:nvPr/>
        </p:nvCxnSpPr>
        <p:spPr>
          <a:xfrm>
            <a:off x="8446958" y="3924451"/>
            <a:ext cx="6593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86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3" grpId="0"/>
      <p:bldP spid="5" grpId="0" animBg="1"/>
      <p:bldP spid="7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F8A07CD-814F-4DFD-B838-DDB6C955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785"/>
            <a:ext cx="10515600" cy="1325563"/>
          </a:xfrm>
        </p:spPr>
        <p:txBody>
          <a:bodyPr/>
          <a:lstStyle/>
          <a:p>
            <a:r>
              <a:rPr lang="sv-SE" dirty="0"/>
              <a:t>Från kostnadskalkyl till pris för kund och lönsamhet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33CDB98-5F81-40AB-93EC-3C8C04164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Ex3</a:t>
            </a:r>
          </a:p>
          <a:p>
            <a:r>
              <a:rPr lang="sv-SE" dirty="0"/>
              <a:t>5 samma lastningsorter men 5 nya lossningsorter</a:t>
            </a:r>
          </a:p>
          <a:p>
            <a:pPr lvl="1"/>
            <a:r>
              <a:rPr lang="sv-SE" dirty="0"/>
              <a:t>Falkenberg 5000kg till </a:t>
            </a:r>
            <a:r>
              <a:rPr lang="sv-SE" dirty="0" err="1"/>
              <a:t>Moerdijk</a:t>
            </a:r>
            <a:endParaRPr lang="sv-SE" dirty="0"/>
          </a:p>
          <a:p>
            <a:pPr lvl="1"/>
            <a:r>
              <a:rPr lang="sv-SE" dirty="0"/>
              <a:t>Grimsås 5000kg till Breda</a:t>
            </a:r>
          </a:p>
          <a:p>
            <a:pPr lvl="1"/>
            <a:r>
              <a:rPr lang="sv-SE" dirty="0"/>
              <a:t>Stora </a:t>
            </a:r>
            <a:r>
              <a:rPr lang="sv-SE" dirty="0" err="1"/>
              <a:t>Levene</a:t>
            </a:r>
            <a:r>
              <a:rPr lang="sv-SE" dirty="0"/>
              <a:t> 5000kg till Tilburg</a:t>
            </a:r>
          </a:p>
          <a:p>
            <a:pPr lvl="1"/>
            <a:r>
              <a:rPr lang="sv-SE" dirty="0"/>
              <a:t>Brålanda 5000kg till </a:t>
            </a:r>
            <a:r>
              <a:rPr lang="sv-SE" dirty="0" err="1"/>
              <a:t>Hannut</a:t>
            </a:r>
            <a:endParaRPr lang="sv-SE" dirty="0"/>
          </a:p>
          <a:p>
            <a:pPr lvl="1"/>
            <a:r>
              <a:rPr lang="sv-SE" dirty="0"/>
              <a:t>Kungshamn till Charleroi </a:t>
            </a:r>
          </a:p>
          <a:p>
            <a:r>
              <a:rPr lang="sv-SE" dirty="0"/>
              <a:t>Ut Göteborg</a:t>
            </a:r>
          </a:p>
          <a:p>
            <a:pPr lvl="1"/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27331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F8A07CD-814F-4DFD-B838-DDB6C955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60" y="270047"/>
            <a:ext cx="10515600" cy="1325563"/>
          </a:xfrm>
        </p:spPr>
        <p:txBody>
          <a:bodyPr/>
          <a:lstStyle/>
          <a:p>
            <a:r>
              <a:rPr lang="sv-SE"/>
              <a:t>Från kostnadskalkyl till pris för kund och lönsamhet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33CDB98-5F81-40AB-93EC-3C8C04164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v-SE" dirty="0"/>
              <a:t>Ex3</a:t>
            </a:r>
          </a:p>
          <a:p>
            <a:r>
              <a:rPr lang="sv-SE" dirty="0"/>
              <a:t>5 lastningsorter</a:t>
            </a:r>
          </a:p>
          <a:p>
            <a:pPr lvl="1"/>
            <a:r>
              <a:rPr lang="sv-SE" dirty="0"/>
              <a:t>Falkenberg, Grimsås, Stora </a:t>
            </a:r>
            <a:r>
              <a:rPr lang="sv-SE" dirty="0" err="1"/>
              <a:t>Levene</a:t>
            </a:r>
            <a:r>
              <a:rPr lang="sv-SE" dirty="0"/>
              <a:t>, </a:t>
            </a:r>
          </a:p>
          <a:p>
            <a:pPr marL="457200" lvl="1" indent="0">
              <a:buNone/>
            </a:pPr>
            <a:r>
              <a:rPr lang="sv-SE" dirty="0"/>
              <a:t>Brålanda, Kungshamn, Göteborg</a:t>
            </a:r>
          </a:p>
          <a:p>
            <a:pPr lvl="1"/>
            <a:r>
              <a:rPr lang="sv-SE" dirty="0"/>
              <a:t>Samma </a:t>
            </a:r>
            <a:r>
              <a:rPr lang="sv-SE" dirty="0" err="1"/>
              <a:t>lastbärare</a:t>
            </a:r>
            <a:r>
              <a:rPr lang="sv-SE" dirty="0"/>
              <a:t> hämtar</a:t>
            </a:r>
          </a:p>
          <a:p>
            <a:pPr lvl="2"/>
            <a:r>
              <a:rPr lang="sv-SE" dirty="0"/>
              <a:t>Rutt ca 58 mil </a:t>
            </a:r>
          </a:p>
          <a:p>
            <a:r>
              <a:rPr lang="sv-SE" dirty="0"/>
              <a:t>5000kg per sändning</a:t>
            </a:r>
          </a:p>
          <a:p>
            <a:r>
              <a:rPr lang="sv-SE" dirty="0"/>
              <a:t>5 lossnings order</a:t>
            </a:r>
          </a:p>
          <a:p>
            <a:pPr lvl="1"/>
            <a:r>
              <a:rPr lang="sv-SE" dirty="0"/>
              <a:t>Belgien: Charleroi, </a:t>
            </a:r>
            <a:r>
              <a:rPr lang="sv-SE" dirty="0" err="1"/>
              <a:t>Hannut</a:t>
            </a:r>
            <a:r>
              <a:rPr lang="sv-SE" dirty="0"/>
              <a:t>, </a:t>
            </a:r>
          </a:p>
          <a:p>
            <a:pPr lvl="1"/>
            <a:r>
              <a:rPr lang="sv-SE" dirty="0"/>
              <a:t>Holland: Tilburg, Breda och </a:t>
            </a:r>
            <a:r>
              <a:rPr lang="sv-SE" dirty="0" err="1"/>
              <a:t>Moerdijk</a:t>
            </a:r>
            <a:endParaRPr lang="sv-SE" dirty="0"/>
          </a:p>
          <a:p>
            <a:pPr lvl="1"/>
            <a:r>
              <a:rPr lang="sv-SE" dirty="0"/>
              <a:t>40 mil</a:t>
            </a:r>
          </a:p>
          <a:p>
            <a:pPr lvl="1"/>
            <a:endParaRPr lang="sv-SE" dirty="0"/>
          </a:p>
          <a:p>
            <a:endParaRPr lang="sv-SE" dirty="0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5F75FB5D-C6F9-4B0A-97BA-33735BA15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33" t="9931" r="12917" b="7407"/>
          <a:stretch/>
        </p:blipFill>
        <p:spPr>
          <a:xfrm>
            <a:off x="6370320" y="1166812"/>
            <a:ext cx="5821680" cy="566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467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772</Words>
  <Application>Microsoft Office PowerPoint</Application>
  <PresentationFormat>Bredbild</PresentationFormat>
  <Paragraphs>225</Paragraphs>
  <Slides>13</Slides>
  <Notes>4</Notes>
  <HiddenSlides>0</HiddenSlides>
  <MMClips>0</MMClips>
  <ScaleCrop>false</ScaleCrop>
  <HeadingPairs>
    <vt:vector size="8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Serverprogram för OLE-inbäddning</vt:lpstr>
      </vt:variant>
      <vt:variant>
        <vt:i4>1</vt:i4>
      </vt:variant>
      <vt:variant>
        <vt:lpstr>Bildrubriker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Office-tema</vt:lpstr>
      <vt:lpstr>Worksheet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  <vt:lpstr>Från kostnadskalkyl till pris för kund och lönsamhet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Från kostnadskalkyl till pris för kund och lönsamhet</dc:title>
  <dc:creator>Lisbeth Wessberg Ledner</dc:creator>
  <cp:lastModifiedBy>Lisbeth Wessberg Ledner</cp:lastModifiedBy>
  <cp:revision>1</cp:revision>
  <dcterms:created xsi:type="dcterms:W3CDTF">2023-11-28T15:30:34Z</dcterms:created>
  <dcterms:modified xsi:type="dcterms:W3CDTF">2023-11-28T15:31:43Z</dcterms:modified>
</cp:coreProperties>
</file>

<file path=docProps/thumbnail.jpeg>
</file>